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71" r:id="rId3"/>
    <p:sldId id="277" r:id="rId4"/>
    <p:sldId id="279" r:id="rId5"/>
    <p:sldId id="280" r:id="rId6"/>
    <p:sldId id="281" r:id="rId7"/>
    <p:sldId id="282" r:id="rId8"/>
    <p:sldId id="278" r:id="rId9"/>
    <p:sldId id="273" r:id="rId10"/>
    <p:sldId id="256" r:id="rId11"/>
    <p:sldId id="257" r:id="rId12"/>
    <p:sldId id="258" r:id="rId13"/>
    <p:sldId id="259" r:id="rId14"/>
    <p:sldId id="260" r:id="rId15"/>
    <p:sldId id="261" r:id="rId16"/>
    <p:sldId id="262" r:id="rId17"/>
    <p:sldId id="284" r:id="rId18"/>
    <p:sldId id="283" r:id="rId19"/>
    <p:sldId id="289" r:id="rId20"/>
    <p:sldId id="285" r:id="rId21"/>
    <p:sldId id="286" r:id="rId22"/>
    <p:sldId id="287" r:id="rId23"/>
    <p:sldId id="288" r:id="rId24"/>
    <p:sldId id="290" r:id="rId25"/>
    <p:sldId id="291" r:id="rId26"/>
    <p:sldId id="292" r:id="rId27"/>
    <p:sldId id="263" r:id="rId28"/>
    <p:sldId id="264" r:id="rId29"/>
    <p:sldId id="265" r:id="rId30"/>
    <p:sldId id="266" r:id="rId31"/>
    <p:sldId id="267" r:id="rId32"/>
    <p:sldId id="268" r:id="rId33"/>
    <p:sldId id="269" r:id="rId34"/>
    <p:sldId id="275" r:id="rId35"/>
    <p:sldId id="300" r:id="rId36"/>
    <p:sldId id="301" r:id="rId37"/>
    <p:sldId id="302" r:id="rId38"/>
    <p:sldId id="303" r:id="rId39"/>
    <p:sldId id="304" r:id="rId40"/>
    <p:sldId id="305" r:id="rId41"/>
    <p:sldId id="306" r:id="rId42"/>
    <p:sldId id="307" r:id="rId43"/>
    <p:sldId id="293" r:id="rId44"/>
    <p:sldId id="294" r:id="rId45"/>
    <p:sldId id="295" r:id="rId46"/>
    <p:sldId id="296" r:id="rId47"/>
    <p:sldId id="297" r:id="rId48"/>
    <p:sldId id="298" r:id="rId49"/>
    <p:sldId id="299" r:id="rId50"/>
    <p:sldId id="30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70AD0-DBC2-41D4-966A-27964751381B}" v="39" dt="2024-05-21T07:42:10.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53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DAF9A-1D18-41C7-90F6-E27A295AF6EB}" type="datetimeFigureOut">
              <a:rPr lang="en-AU" smtClean="0"/>
              <a:t>21/05/2024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711EA-1549-44F1-B276-85DDEE4CCD1B}" type="slidenum">
              <a:rPr lang="en-AU" smtClean="0"/>
              <a:t>‹#›</a:t>
            </a:fld>
            <a:endParaRPr lang="en-AU"/>
          </a:p>
        </p:txBody>
      </p:sp>
    </p:spTree>
    <p:extLst>
      <p:ext uri="{BB962C8B-B14F-4D97-AF65-F5344CB8AC3E}">
        <p14:creationId xmlns:p14="http://schemas.microsoft.com/office/powerpoint/2010/main" val="120110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111111"/>
                </a:solidFill>
                <a:effectLst/>
                <a:highlight>
                  <a:srgbClr val="FFFFFF"/>
                </a:highlight>
                <a:latin typeface="SourceSansPro"/>
              </a:rPr>
              <a:t>An </a:t>
            </a:r>
            <a:r>
              <a:rPr lang="en-AU" b="1" i="0" dirty="0">
                <a:solidFill>
                  <a:srgbClr val="111111"/>
                </a:solidFill>
                <a:effectLst/>
                <a:highlight>
                  <a:srgbClr val="FFFFFF"/>
                </a:highlight>
                <a:latin typeface="SourceSansPro"/>
              </a:rPr>
              <a:t>emerging market economy </a:t>
            </a:r>
            <a:r>
              <a:rPr lang="en-AU" b="0" i="0" dirty="0">
                <a:solidFill>
                  <a:srgbClr val="111111"/>
                </a:solidFill>
                <a:effectLst/>
                <a:highlight>
                  <a:srgbClr val="FFFFFF"/>
                </a:highlight>
                <a:latin typeface="SourceSansPro"/>
              </a:rPr>
              <a:t>is transitioning from a low-income, less developed, often pre-industrial economy that is focused on agriculture and resource extraction towards a modern, industrial economy with manufacturing, a higher standard of living, accessibility by foreign investors, and a dependable regulatory system with modern financial institutions and infrastructure, for example, the completion of the renovation and expansion </a:t>
            </a:r>
            <a:r>
              <a:rPr lang="en-AU" b="0" i="0">
                <a:solidFill>
                  <a:srgbClr val="111111"/>
                </a:solidFill>
                <a:effectLst/>
                <a:highlight>
                  <a:srgbClr val="FFFFFF"/>
                </a:highlight>
                <a:latin typeface="SourceSansPro"/>
              </a:rPr>
              <a:t>of Jordan’s </a:t>
            </a:r>
            <a:r>
              <a:rPr lang="en-AU" b="0" i="0" dirty="0">
                <a:solidFill>
                  <a:srgbClr val="111111"/>
                </a:solidFill>
                <a:effectLst/>
                <a:highlight>
                  <a:srgbClr val="FFFFFF"/>
                </a:highlight>
                <a:latin typeface="SourceSansPro"/>
              </a:rPr>
              <a:t>international airport by 2013 was a colossal </a:t>
            </a:r>
            <a:r>
              <a:rPr lang="en-AU" b="0" i="0">
                <a:solidFill>
                  <a:srgbClr val="111111"/>
                </a:solidFill>
                <a:effectLst/>
                <a:highlight>
                  <a:srgbClr val="FFFFFF"/>
                </a:highlight>
                <a:latin typeface="SourceSansPro"/>
              </a:rPr>
              <a:t>public-private undertaking. </a:t>
            </a:r>
            <a:r>
              <a:rPr lang="en-AU" b="0" i="0" dirty="0">
                <a:solidFill>
                  <a:srgbClr val="111111"/>
                </a:solidFill>
                <a:effectLst/>
                <a:highlight>
                  <a:srgbClr val="FFFFFF"/>
                </a:highlight>
                <a:latin typeface="SourceSansPro"/>
              </a:rPr>
              <a:t>Different organisations, for example, the International Monetary Fund may have different classification criteria. (Ref: Investopedia) </a:t>
            </a:r>
            <a:endParaRPr lang="en-AU" dirty="0"/>
          </a:p>
        </p:txBody>
      </p:sp>
      <p:sp>
        <p:nvSpPr>
          <p:cNvPr id="4" name="Slide Number Placeholder 3"/>
          <p:cNvSpPr>
            <a:spLocks noGrp="1"/>
          </p:cNvSpPr>
          <p:nvPr>
            <p:ph type="sldNum" sz="quarter" idx="5"/>
          </p:nvPr>
        </p:nvSpPr>
        <p:spPr/>
        <p:txBody>
          <a:bodyPr/>
          <a:lstStyle/>
          <a:p>
            <a:fld id="{1645F583-4385-4C70-BEA3-B2BF3E0B6BDA}" type="slidenum">
              <a:rPr lang="en-AU" smtClean="0"/>
              <a:t>27</a:t>
            </a:fld>
            <a:endParaRPr lang="en-AU"/>
          </a:p>
        </p:txBody>
      </p:sp>
    </p:spTree>
    <p:extLst>
      <p:ext uri="{BB962C8B-B14F-4D97-AF65-F5344CB8AC3E}">
        <p14:creationId xmlns:p14="http://schemas.microsoft.com/office/powerpoint/2010/main" val="264657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111111"/>
                </a:solidFill>
                <a:effectLst/>
                <a:highlight>
                  <a:srgbClr val="FFFFFF"/>
                </a:highlight>
                <a:latin typeface="SourceSansPro"/>
              </a:rPr>
              <a:t>An emerging market economy is transitioning from a low-income, less developed, often pre-industrial economy to a modern, industrial economy with a higher standard of living.</a:t>
            </a:r>
            <a:endParaRPr lang="en-AU" dirty="0"/>
          </a:p>
        </p:txBody>
      </p:sp>
      <p:sp>
        <p:nvSpPr>
          <p:cNvPr id="4" name="Slide Number Placeholder 3"/>
          <p:cNvSpPr>
            <a:spLocks noGrp="1"/>
          </p:cNvSpPr>
          <p:nvPr>
            <p:ph type="sldNum" sz="quarter" idx="5"/>
          </p:nvPr>
        </p:nvSpPr>
        <p:spPr/>
        <p:txBody>
          <a:bodyPr/>
          <a:lstStyle/>
          <a:p>
            <a:fld id="{1645F583-4385-4C70-BEA3-B2BF3E0B6BDA}" type="slidenum">
              <a:rPr lang="en-AU" smtClean="0"/>
              <a:t>30</a:t>
            </a:fld>
            <a:endParaRPr lang="en-AU"/>
          </a:p>
        </p:txBody>
      </p:sp>
    </p:spTree>
    <p:extLst>
      <p:ext uri="{BB962C8B-B14F-4D97-AF65-F5344CB8AC3E}">
        <p14:creationId xmlns:p14="http://schemas.microsoft.com/office/powerpoint/2010/main" val="319210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12711EA-1549-44F1-B276-85DDEE4CCD1B}" type="slidenum">
              <a:rPr lang="en-AU" smtClean="0"/>
              <a:t>49</a:t>
            </a:fld>
            <a:endParaRPr lang="en-AU"/>
          </a:p>
        </p:txBody>
      </p:sp>
    </p:spTree>
    <p:extLst>
      <p:ext uri="{BB962C8B-B14F-4D97-AF65-F5344CB8AC3E}">
        <p14:creationId xmlns:p14="http://schemas.microsoft.com/office/powerpoint/2010/main" val="577476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a:xfrm>
            <a:off x="2692397" y="5037663"/>
            <a:ext cx="5214635" cy="279400"/>
          </a:xfrm>
        </p:spPr>
        <p:txBody>
          <a:bodyPr/>
          <a:lstStyle/>
          <a:p>
            <a:endParaRPr lang="en-AU"/>
          </a:p>
        </p:txBody>
      </p:sp>
      <p:sp>
        <p:nvSpPr>
          <p:cNvPr id="6" name="Slide Number Placeholder 5"/>
          <p:cNvSpPr>
            <a:spLocks noGrp="1"/>
          </p:cNvSpPr>
          <p:nvPr>
            <p:ph type="sldNum" sz="quarter" idx="12"/>
          </p:nvPr>
        </p:nvSpPr>
        <p:spPr>
          <a:xfrm>
            <a:off x="8956900" y="5037663"/>
            <a:ext cx="551167" cy="279400"/>
          </a:xfrm>
        </p:spPr>
        <p:txBody>
          <a:bodyPr/>
          <a:lstStyle/>
          <a:p>
            <a:fld id="{0BDAB1BF-7A6C-477E-97B2-6E312C484821}" type="slidenum">
              <a:rPr lang="en-AU" smtClean="0"/>
              <a:t>‹#›</a:t>
            </a:fld>
            <a:endParaRPr lang="en-A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2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59BA22-FC63-4B50-8AF7-1FD529DC4DD2}" type="datetimeFigureOut">
              <a:rPr lang="en-AU" smtClean="0"/>
              <a:t>21/05/2024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DAB1BF-7A6C-477E-97B2-6E312C484821}" type="slidenum">
              <a:rPr lang="en-AU" smtClean="0"/>
              <a:t>‹#›</a:t>
            </a:fld>
            <a:endParaRPr lang="en-AU"/>
          </a:p>
        </p:txBody>
      </p:sp>
    </p:spTree>
    <p:extLst>
      <p:ext uri="{BB962C8B-B14F-4D97-AF65-F5344CB8AC3E}">
        <p14:creationId xmlns:p14="http://schemas.microsoft.com/office/powerpoint/2010/main" val="206415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945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9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spTree>
    <p:extLst>
      <p:ext uri="{BB962C8B-B14F-4D97-AF65-F5344CB8AC3E}">
        <p14:creationId xmlns:p14="http://schemas.microsoft.com/office/powerpoint/2010/main" val="121541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58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792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46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16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C0D2-C871-08FF-7D15-A815DAC5A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95A5BD-3429-0A18-9674-CA4AAA78F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81A161-E80F-4BF3-06BE-E1318DE3377E}"/>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5" name="Footer Placeholder 4">
            <a:extLst>
              <a:ext uri="{FF2B5EF4-FFF2-40B4-BE49-F238E27FC236}">
                <a16:creationId xmlns:a16="http://schemas.microsoft.com/office/drawing/2014/main" id="{E0F45AA7-49B0-5B75-E2A9-E5B81225E9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F03EB9-00DE-F87E-4435-3F56BD8A7466}"/>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69327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0667-DE33-AB97-5ED9-57F4E9018B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53D135C-4388-6DD3-A808-9D87FDCCF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19F288-4357-8756-8B83-2E67E9591C65}"/>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5" name="Footer Placeholder 4">
            <a:extLst>
              <a:ext uri="{FF2B5EF4-FFF2-40B4-BE49-F238E27FC236}">
                <a16:creationId xmlns:a16="http://schemas.microsoft.com/office/drawing/2014/main" id="{8368AC5D-A1B2-9058-0320-E82E6CC686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B84E8B-3CA5-9474-E9B1-A591F4609C6C}"/>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166503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spTree>
    <p:extLst>
      <p:ext uri="{BB962C8B-B14F-4D97-AF65-F5344CB8AC3E}">
        <p14:creationId xmlns:p14="http://schemas.microsoft.com/office/powerpoint/2010/main" val="4131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E4C9-2756-335B-E360-554130376C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A3C93B8-D858-7EDA-A708-6283925C4A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EFC5E-2439-6926-E278-DDB4C254F1B2}"/>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5" name="Footer Placeholder 4">
            <a:extLst>
              <a:ext uri="{FF2B5EF4-FFF2-40B4-BE49-F238E27FC236}">
                <a16:creationId xmlns:a16="http://schemas.microsoft.com/office/drawing/2014/main" id="{B86E3112-C2C9-5955-E254-67C551572D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D91451-784A-9CA9-CFDC-0A82A1F244BC}"/>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4199525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DAEE-5474-9428-F9D6-53262663FB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5605B1-64DF-DCCC-A35B-6ED3C79F0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13F1B26-6945-CA78-8E3E-0259DA1992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BA31D24-24D6-E057-E9D0-E6C01AE284A6}"/>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6" name="Footer Placeholder 5">
            <a:extLst>
              <a:ext uri="{FF2B5EF4-FFF2-40B4-BE49-F238E27FC236}">
                <a16:creationId xmlns:a16="http://schemas.microsoft.com/office/drawing/2014/main" id="{E09CF321-522D-BD59-8F58-823DD94B37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A295347-67EA-032E-C7D6-49C01A4CA4A4}"/>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253473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9677-3D45-DD03-A028-454C94EC217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677A379-004F-5254-4DE5-5277386E9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1509FA-FB19-5345-0882-164A14033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E9B2502-A030-08B8-A277-9B71A1D64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07270-D699-8E2D-1559-89BC1034A4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D522FA-E26D-F1B3-F8F2-E48AF3F787B3}"/>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8" name="Footer Placeholder 7">
            <a:extLst>
              <a:ext uri="{FF2B5EF4-FFF2-40B4-BE49-F238E27FC236}">
                <a16:creationId xmlns:a16="http://schemas.microsoft.com/office/drawing/2014/main" id="{E350EF35-E09D-8D48-8F11-D2428E85880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B862CCA-FE24-ED25-FB80-F9C7F257EC33}"/>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299323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3179-083E-C7E7-F136-01388E3AF3D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9FFF00B-1A41-0EF0-E67C-CC82270208A5}"/>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4" name="Footer Placeholder 3">
            <a:extLst>
              <a:ext uri="{FF2B5EF4-FFF2-40B4-BE49-F238E27FC236}">
                <a16:creationId xmlns:a16="http://schemas.microsoft.com/office/drawing/2014/main" id="{28F48936-9BF6-D3D6-2F0A-A712A56E6CA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798D61A-9570-F443-9E99-8C82F95644E1}"/>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255863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7A974-1029-53DA-F6DE-5F61EFC5CDD0}"/>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3" name="Footer Placeholder 2">
            <a:extLst>
              <a:ext uri="{FF2B5EF4-FFF2-40B4-BE49-F238E27FC236}">
                <a16:creationId xmlns:a16="http://schemas.microsoft.com/office/drawing/2014/main" id="{A3BB5DFD-AF55-4D28-4BDE-B96BB33091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6CA938-4EEC-89D0-A08A-C3A3E48D5BF1}"/>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729351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11FA-01DA-0C53-37FD-770B46EF7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E448BE-9AF3-A7E4-CBAF-CD83DF6DE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C5669F7-5424-D992-E923-ABDCB77EE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B1445-48B4-0F6C-13DB-72B9EE3C9C30}"/>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6" name="Footer Placeholder 5">
            <a:extLst>
              <a:ext uri="{FF2B5EF4-FFF2-40B4-BE49-F238E27FC236}">
                <a16:creationId xmlns:a16="http://schemas.microsoft.com/office/drawing/2014/main" id="{B9762B5A-9833-65F3-D6B6-4A2D8B3B2E4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06B37E-B5AA-0A9B-01C6-29D60915C311}"/>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375290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9C4B-2677-AB28-A093-638288977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A038FF-7D10-04F0-B675-7DABA3126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B2362D7-2920-0A02-D48D-42796A159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65152-C3DE-01DD-5C45-01935C87E600}"/>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6" name="Footer Placeholder 5">
            <a:extLst>
              <a:ext uri="{FF2B5EF4-FFF2-40B4-BE49-F238E27FC236}">
                <a16:creationId xmlns:a16="http://schemas.microsoft.com/office/drawing/2014/main" id="{65C7C302-0FC4-61D2-BCAA-76E066E0B3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3E03B5-C04A-F7CB-4FE9-FC44C1546007}"/>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1687098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BC22-92FE-C3EB-FC8E-9F2E6885A89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E3857D-E4C7-03B1-64A7-0C908387C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BD18ED-8AF7-5C48-D1FF-448A3C2E8B7F}"/>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5" name="Footer Placeholder 4">
            <a:extLst>
              <a:ext uri="{FF2B5EF4-FFF2-40B4-BE49-F238E27FC236}">
                <a16:creationId xmlns:a16="http://schemas.microsoft.com/office/drawing/2014/main" id="{4089B0C9-77CF-8A6B-08E4-A1FC2E203E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8A5831-42A5-8A8A-23E5-A7E3009C037E}"/>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3797448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2A89F-F574-F30B-627A-F735161EBD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8CF670-FAB7-2F46-438C-6C5014DE5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2EFFB9-75ED-A06D-D814-69A54E54AD8A}"/>
              </a:ext>
            </a:extLst>
          </p:cNvPr>
          <p:cNvSpPr>
            <a:spLocks noGrp="1"/>
          </p:cNvSpPr>
          <p:nvPr>
            <p:ph type="dt" sz="half" idx="10"/>
          </p:nvPr>
        </p:nvSpPr>
        <p:spPr/>
        <p:txBody>
          <a:bodyPr/>
          <a:lstStyle/>
          <a:p>
            <a:fld id="{8D87630A-D80B-48BF-8883-4A36C34C7D3F}" type="datetimeFigureOut">
              <a:rPr lang="en-AU" smtClean="0"/>
              <a:t>21/05/2024</a:t>
            </a:fld>
            <a:endParaRPr lang="en-AU"/>
          </a:p>
        </p:txBody>
      </p:sp>
      <p:sp>
        <p:nvSpPr>
          <p:cNvPr id="5" name="Footer Placeholder 4">
            <a:extLst>
              <a:ext uri="{FF2B5EF4-FFF2-40B4-BE49-F238E27FC236}">
                <a16:creationId xmlns:a16="http://schemas.microsoft.com/office/drawing/2014/main" id="{37B59478-54DA-B74C-79B3-0F5209071F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A2D3E6-7865-CEC0-61EC-163FE43ACE29}"/>
              </a:ext>
            </a:extLst>
          </p:cNvPr>
          <p:cNvSpPr>
            <a:spLocks noGrp="1"/>
          </p:cNvSpPr>
          <p:nvPr>
            <p:ph type="sldNum" sz="quarter" idx="12"/>
          </p:nvPr>
        </p:nvSpPr>
        <p:spPr/>
        <p:txBody>
          <a:bodyPr/>
          <a:lstStyle/>
          <a:p>
            <a:fld id="{3923A8CB-15CD-4889-82DF-0A076C4D037E}" type="slidenum">
              <a:rPr lang="en-AU" smtClean="0"/>
              <a:t>‹#›</a:t>
            </a:fld>
            <a:endParaRPr lang="en-AU"/>
          </a:p>
        </p:txBody>
      </p:sp>
    </p:spTree>
    <p:extLst>
      <p:ext uri="{BB962C8B-B14F-4D97-AF65-F5344CB8AC3E}">
        <p14:creationId xmlns:p14="http://schemas.microsoft.com/office/powerpoint/2010/main" val="103288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9BA22-FC63-4B50-8AF7-1FD529DC4DD2}"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DAB1BF-7A6C-477E-97B2-6E312C484821}" type="slidenum">
              <a:rPr lang="en-AU" smtClean="0"/>
              <a:t>‹#›</a:t>
            </a:fld>
            <a:endParaRPr lang="en-A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95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59BA22-FC63-4B50-8AF7-1FD529DC4DD2}" type="datetimeFigureOut">
              <a:rPr lang="en-AU" smtClean="0"/>
              <a:t>21/05/2024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DAB1BF-7A6C-477E-97B2-6E312C484821}" type="slidenum">
              <a:rPr lang="en-AU" smtClean="0"/>
              <a:t>‹#›</a:t>
            </a:fld>
            <a:endParaRPr lang="en-AU"/>
          </a:p>
        </p:txBody>
      </p:sp>
    </p:spTree>
    <p:extLst>
      <p:ext uri="{BB962C8B-B14F-4D97-AF65-F5344CB8AC3E}">
        <p14:creationId xmlns:p14="http://schemas.microsoft.com/office/powerpoint/2010/main" val="411337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59BA22-FC63-4B50-8AF7-1FD529DC4DD2}" type="datetimeFigureOut">
              <a:rPr lang="en-AU" smtClean="0"/>
              <a:t>21/05/2024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BDAB1BF-7A6C-477E-97B2-6E312C484821}" type="slidenum">
              <a:rPr lang="en-AU" smtClean="0"/>
              <a:t>‹#›</a:t>
            </a:fld>
            <a:endParaRPr lang="en-A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09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59BA22-FC63-4B50-8AF7-1FD529DC4DD2}" type="datetimeFigureOut">
              <a:rPr lang="en-AU" smtClean="0"/>
              <a:t>21/05/2024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BDAB1BF-7A6C-477E-97B2-6E312C484821}"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50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9BA22-FC63-4B50-8AF7-1FD529DC4DD2}" type="datetimeFigureOut">
              <a:rPr lang="en-AU" smtClean="0"/>
              <a:t>21/05/2024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BDAB1BF-7A6C-477E-97B2-6E312C484821}" type="slidenum">
              <a:rPr lang="en-AU" smtClean="0"/>
              <a:t>‹#›</a:t>
            </a:fld>
            <a:endParaRPr lang="en-AU"/>
          </a:p>
        </p:txBody>
      </p:sp>
    </p:spTree>
    <p:extLst>
      <p:ext uri="{BB962C8B-B14F-4D97-AF65-F5344CB8AC3E}">
        <p14:creationId xmlns:p14="http://schemas.microsoft.com/office/powerpoint/2010/main" val="178756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59BA22-FC63-4B50-8AF7-1FD529DC4DD2}" type="datetimeFigureOut">
              <a:rPr lang="en-AU" smtClean="0"/>
              <a:t>21/05/2024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DAB1BF-7A6C-477E-97B2-6E312C484821}" type="slidenum">
              <a:rPr lang="en-AU" smtClean="0"/>
              <a:t>‹#›</a:t>
            </a:fld>
            <a:endParaRPr lang="en-A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66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59BA22-FC63-4B50-8AF7-1FD529DC4DD2}" type="datetimeFigureOut">
              <a:rPr lang="en-AU" smtClean="0"/>
              <a:t>21/05/2024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DAB1BF-7A6C-477E-97B2-6E312C484821}" type="slidenum">
              <a:rPr lang="en-AU" smtClean="0"/>
              <a:t>‹#›</a:t>
            </a:fld>
            <a:endParaRPr lang="en-AU"/>
          </a:p>
        </p:txBody>
      </p:sp>
    </p:spTree>
    <p:extLst>
      <p:ext uri="{BB962C8B-B14F-4D97-AF65-F5344CB8AC3E}">
        <p14:creationId xmlns:p14="http://schemas.microsoft.com/office/powerpoint/2010/main" val="94390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59BA22-FC63-4B50-8AF7-1FD529DC4DD2}" type="datetimeFigureOut">
              <a:rPr lang="en-AU" smtClean="0"/>
              <a:t>21/05/2024</a:t>
            </a:fld>
            <a:endParaRPr lang="en-A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DAB1BF-7A6C-477E-97B2-6E312C484821}" type="slidenum">
              <a:rPr lang="en-AU" smtClean="0"/>
              <a:t>‹#›</a:t>
            </a:fld>
            <a:endParaRPr lang="en-AU"/>
          </a:p>
        </p:txBody>
      </p:sp>
    </p:spTree>
    <p:extLst>
      <p:ext uri="{BB962C8B-B14F-4D97-AF65-F5344CB8AC3E}">
        <p14:creationId xmlns:p14="http://schemas.microsoft.com/office/powerpoint/2010/main" val="269855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7EB77-EF39-69FF-B8D0-B230C2B56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8D48E72-6855-8461-3ABE-52CAD3F79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3CA59A-CB11-7C87-3098-0AFF76D45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87630A-D80B-48BF-8883-4A36C34C7D3F}" type="datetimeFigureOut">
              <a:rPr lang="en-AU" smtClean="0"/>
              <a:t>21/05/2024</a:t>
            </a:fld>
            <a:endParaRPr lang="en-AU"/>
          </a:p>
        </p:txBody>
      </p:sp>
      <p:sp>
        <p:nvSpPr>
          <p:cNvPr id="5" name="Footer Placeholder 4">
            <a:extLst>
              <a:ext uri="{FF2B5EF4-FFF2-40B4-BE49-F238E27FC236}">
                <a16:creationId xmlns:a16="http://schemas.microsoft.com/office/drawing/2014/main" id="{453E1586-560C-AA8B-0F5E-69340CF0D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AC90D0C-DC61-7DFC-4DB4-A31A33448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23A8CB-15CD-4889-82DF-0A076C4D037E}" type="slidenum">
              <a:rPr lang="en-AU" smtClean="0"/>
              <a:t>‹#›</a:t>
            </a:fld>
            <a:endParaRPr lang="en-AU"/>
          </a:p>
        </p:txBody>
      </p:sp>
    </p:spTree>
    <p:extLst>
      <p:ext uri="{BB962C8B-B14F-4D97-AF65-F5344CB8AC3E}">
        <p14:creationId xmlns:p14="http://schemas.microsoft.com/office/powerpoint/2010/main" val="2085036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a.gov/the-world-factbook/about/archives/2021/countries/jordan/" TargetMode="External"/><Relationship Id="rId2" Type="http://schemas.openxmlformats.org/officeDocument/2006/relationships/hyperlink" Target="https://www.britannica.com/place/Jordan" TargetMode="External"/><Relationship Id="rId1" Type="http://schemas.openxmlformats.org/officeDocument/2006/relationships/slideLayout" Target="../slideLayouts/slideLayout1.xml"/><Relationship Id="rId4" Type="http://schemas.openxmlformats.org/officeDocument/2006/relationships/hyperlink" Target="https://www.thoughtco.com/jordan-facts-and-history-195055"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cid:AAD4FC87-A640-4410-9EDC-4AD210F66CF0" TargetMode="External"/><Relationship Id="rId7" Type="http://schemas.openxmlformats.org/officeDocument/2006/relationships/image" Target="cid:68AA105C-9F6E-41EF-93C2-BECC3CE71270-L0-001" TargetMode="External"/><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cid:7C206EE0-8C60-43FC-8DB3-BC90F5E87EB0" TargetMode="External"/><Relationship Id="rId10" Type="http://schemas.openxmlformats.org/officeDocument/2006/relationships/hyperlink" Target="mailto:trishdavie19@gmail.com" TargetMode="External"/><Relationship Id="rId4" Type="http://schemas.openxmlformats.org/officeDocument/2006/relationships/image" Target="../media/image12.png"/><Relationship Id="rId9" Type="http://schemas.openxmlformats.org/officeDocument/2006/relationships/image" Target="cid:91F7F2AA-8E6C-4403-93A2-35868052BD93-L0-00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cid:7C206EE0-8C60-43FC-8DB3-BC90F5E87EB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thoughtco.com/what-was-the-abbasid-caliphate-195293" TargetMode="External"/><Relationship Id="rId2" Type="http://schemas.openxmlformats.org/officeDocument/2006/relationships/hyperlink" Target="https://www.thoughtco.com/what-was-the-umayyad-caliphate-195431" TargetMode="External"/><Relationship Id="rId1" Type="http://schemas.openxmlformats.org/officeDocument/2006/relationships/slideLayout" Target="../slideLayouts/slideLayout7.xml"/><Relationship Id="rId4" Type="http://schemas.openxmlformats.org/officeDocument/2006/relationships/hyperlink" Target="https://www.thoughtco.com/the-mongol-empire-19504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cid:68AA105C-9F6E-41EF-93C2-BECC3CE71270-L0-001"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cid:91F7F2AA-8E6C-4403-93A2-35868052BD93-L0-001" TargetMode="Externa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cid:5B485B1E-F368-4F13-941E-A675FEDB8439-L0-001"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jpg"/>
          <p:cNvPicPr>
            <a:picLocks noGrp="1"/>
          </p:cNvPicPr>
          <p:nvPr>
            <p:ph idx="1"/>
          </p:nvPr>
        </p:nvPicPr>
        <p:blipFill>
          <a:blip r:embed="rId2"/>
          <a:stretch>
            <a:fillRect/>
          </a:stretch>
        </p:blipFill>
        <p:spPr>
          <a:xfrm>
            <a:off x="0" y="0"/>
            <a:ext cx="12216000" cy="6858000"/>
          </a:xfrm>
        </p:spPr>
      </p:pic>
      <p:grpSp>
        <p:nvGrpSpPr>
          <p:cNvPr id="9" name="Group 8"/>
          <p:cNvGrpSpPr/>
          <p:nvPr/>
        </p:nvGrpSpPr>
        <p:grpSpPr>
          <a:xfrm>
            <a:off x="1524000" y="4114800"/>
            <a:ext cx="9144000" cy="1676400"/>
            <a:chOff x="0" y="4267200"/>
            <a:chExt cx="9144000"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0"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Jordan: </a:t>
              </a:r>
              <a:r>
                <a:rPr lang="en-US" sz="3600" b="1" dirty="0">
                  <a:solidFill>
                    <a:schemeClr val="tx1"/>
                  </a:solidFill>
                </a:rPr>
                <a:t>Sue, Kathy, Trish, Kerry &amp; Tony </a:t>
              </a:r>
            </a:p>
          </p:txBody>
        </p:sp>
      </p:grpSp>
    </p:spTree>
    <p:extLst>
      <p:ext uri="{BB962C8B-B14F-4D97-AF65-F5344CB8AC3E}">
        <p14:creationId xmlns:p14="http://schemas.microsoft.com/office/powerpoint/2010/main" val="367531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64B2-95DE-DA34-C981-D1D81D5460C0}"/>
              </a:ext>
            </a:extLst>
          </p:cNvPr>
          <p:cNvSpPr>
            <a:spLocks noGrp="1"/>
          </p:cNvSpPr>
          <p:nvPr>
            <p:ph type="title"/>
          </p:nvPr>
        </p:nvSpPr>
        <p:spPr>
          <a:xfrm>
            <a:off x="838200" y="681036"/>
            <a:ext cx="10515600" cy="87891"/>
          </a:xfrm>
        </p:spPr>
        <p:txBody>
          <a:bodyPr>
            <a:normAutofit fontScale="90000"/>
          </a:bodyPr>
          <a:lstStyle/>
          <a:p>
            <a:r>
              <a:rPr lang="en-AU" dirty="0">
                <a:solidFill>
                  <a:srgbClr val="C00000"/>
                </a:solidFill>
              </a:rPr>
              <a:t>Geography</a:t>
            </a:r>
          </a:p>
        </p:txBody>
      </p:sp>
      <p:sp>
        <p:nvSpPr>
          <p:cNvPr id="3" name="Content Placeholder 2">
            <a:extLst>
              <a:ext uri="{FF2B5EF4-FFF2-40B4-BE49-F238E27FC236}">
                <a16:creationId xmlns:a16="http://schemas.microsoft.com/office/drawing/2014/main" id="{1347DEEB-5655-ADFD-08FA-0FA0294CC155}"/>
              </a:ext>
            </a:extLst>
          </p:cNvPr>
          <p:cNvSpPr>
            <a:spLocks noGrp="1"/>
          </p:cNvSpPr>
          <p:nvPr>
            <p:ph idx="1"/>
          </p:nvPr>
        </p:nvSpPr>
        <p:spPr>
          <a:xfrm>
            <a:off x="838200" y="1216058"/>
            <a:ext cx="10515600" cy="4960905"/>
          </a:xfrm>
        </p:spPr>
        <p:txBody>
          <a:bodyPr>
            <a:normAutofit fontScale="70000" lnSpcReduction="20000"/>
          </a:bodyPr>
          <a:lstStyle/>
          <a:p>
            <a:r>
              <a:rPr lang="en-AU" sz="3600" dirty="0">
                <a:solidFill>
                  <a:schemeClr val="tx2">
                    <a:lumMod val="75000"/>
                    <a:lumOff val="25000"/>
                  </a:schemeClr>
                </a:solidFill>
              </a:rPr>
              <a:t>Surrounded by 5 States/Kingdoms</a:t>
            </a:r>
          </a:p>
          <a:p>
            <a:r>
              <a:rPr lang="en-AU" sz="3600" dirty="0">
                <a:solidFill>
                  <a:schemeClr val="tx2">
                    <a:lumMod val="75000"/>
                    <a:lumOff val="25000"/>
                  </a:schemeClr>
                </a:solidFill>
              </a:rPr>
              <a:t>Land-locked, except for 16kms in Bay of Aqaba</a:t>
            </a:r>
          </a:p>
          <a:p>
            <a:endParaRPr lang="en-AU" sz="3600" dirty="0">
              <a:solidFill>
                <a:schemeClr val="tx2">
                  <a:lumMod val="75000"/>
                  <a:lumOff val="25000"/>
                </a:schemeClr>
              </a:solidFill>
            </a:endParaRPr>
          </a:p>
          <a:p>
            <a:r>
              <a:rPr lang="en-AU" sz="4800" dirty="0">
                <a:solidFill>
                  <a:schemeClr val="tx2">
                    <a:lumMod val="75000"/>
                    <a:lumOff val="25000"/>
                  </a:schemeClr>
                </a:solidFill>
              </a:rPr>
              <a:t>Three main </a:t>
            </a:r>
            <a:r>
              <a:rPr lang="en-AU" sz="4800" dirty="0">
                <a:solidFill>
                  <a:srgbClr val="FF0000"/>
                </a:solidFill>
              </a:rPr>
              <a:t>geographic/climatic </a:t>
            </a:r>
            <a:r>
              <a:rPr lang="en-AU" sz="4800" dirty="0">
                <a:solidFill>
                  <a:schemeClr val="tx2">
                    <a:lumMod val="75000"/>
                    <a:lumOff val="25000"/>
                  </a:schemeClr>
                </a:solidFill>
              </a:rPr>
              <a:t>areas:</a:t>
            </a:r>
          </a:p>
          <a:p>
            <a:endParaRPr lang="en-AU" sz="4800" dirty="0">
              <a:solidFill>
                <a:schemeClr val="tx2">
                  <a:lumMod val="75000"/>
                  <a:lumOff val="25000"/>
                </a:schemeClr>
              </a:solidFill>
            </a:endParaRPr>
          </a:p>
          <a:p>
            <a:pPr marL="457200" lvl="1" indent="0">
              <a:buNone/>
            </a:pPr>
            <a:r>
              <a:rPr lang="en-AU" sz="3500" dirty="0">
                <a:solidFill>
                  <a:schemeClr val="tx2">
                    <a:lumMod val="75000"/>
                    <a:lumOff val="25000"/>
                  </a:schemeClr>
                </a:solidFill>
              </a:rPr>
              <a:t>1. </a:t>
            </a:r>
            <a:r>
              <a:rPr lang="en-AU" sz="3500" dirty="0">
                <a:solidFill>
                  <a:srgbClr val="00B050"/>
                </a:solidFill>
              </a:rPr>
              <a:t>The Jordon Valley</a:t>
            </a:r>
          </a:p>
          <a:p>
            <a:pPr lvl="1"/>
            <a:endParaRPr lang="en-AU" sz="3500" dirty="0">
              <a:solidFill>
                <a:schemeClr val="tx2">
                  <a:lumMod val="75000"/>
                  <a:lumOff val="25000"/>
                </a:schemeClr>
              </a:solidFill>
            </a:endParaRPr>
          </a:p>
          <a:p>
            <a:pPr marL="457200" lvl="1" indent="0">
              <a:buNone/>
            </a:pPr>
            <a:r>
              <a:rPr lang="en-AU" sz="3500" dirty="0">
                <a:solidFill>
                  <a:schemeClr val="tx2">
                    <a:lumMod val="75000"/>
                    <a:lumOff val="25000"/>
                  </a:schemeClr>
                </a:solidFill>
              </a:rPr>
              <a:t>2. </a:t>
            </a:r>
            <a:r>
              <a:rPr lang="en-AU" sz="3500" dirty="0">
                <a:solidFill>
                  <a:srgbClr val="00B0F0"/>
                </a:solidFill>
              </a:rPr>
              <a:t>The Mountain Heights and Plateau</a:t>
            </a:r>
          </a:p>
          <a:p>
            <a:pPr lvl="1"/>
            <a:endParaRPr lang="en-AU" sz="3500" dirty="0">
              <a:solidFill>
                <a:schemeClr val="tx2">
                  <a:lumMod val="75000"/>
                  <a:lumOff val="25000"/>
                </a:schemeClr>
              </a:solidFill>
            </a:endParaRPr>
          </a:p>
          <a:p>
            <a:pPr marL="457200" lvl="1" indent="0">
              <a:buNone/>
            </a:pPr>
            <a:r>
              <a:rPr lang="en-AU" sz="3500" dirty="0">
                <a:solidFill>
                  <a:schemeClr val="tx2">
                    <a:lumMod val="75000"/>
                    <a:lumOff val="25000"/>
                  </a:schemeClr>
                </a:solidFill>
              </a:rPr>
              <a:t>3. </a:t>
            </a:r>
            <a:r>
              <a:rPr lang="en-AU" sz="3500" dirty="0">
                <a:solidFill>
                  <a:srgbClr val="FFC000"/>
                </a:solidFill>
              </a:rPr>
              <a:t>Eastern Desert </a:t>
            </a:r>
          </a:p>
          <a:p>
            <a:endParaRPr lang="en-AU" dirty="0"/>
          </a:p>
          <a:p>
            <a:endParaRPr lang="en-AU" dirty="0"/>
          </a:p>
        </p:txBody>
      </p:sp>
    </p:spTree>
    <p:extLst>
      <p:ext uri="{BB962C8B-B14F-4D97-AF65-F5344CB8AC3E}">
        <p14:creationId xmlns:p14="http://schemas.microsoft.com/office/powerpoint/2010/main" val="307915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C73D-C237-D068-43C8-34EB7D33B967}"/>
              </a:ext>
            </a:extLst>
          </p:cNvPr>
          <p:cNvSpPr>
            <a:spLocks noGrp="1"/>
          </p:cNvSpPr>
          <p:nvPr>
            <p:ph type="title"/>
          </p:nvPr>
        </p:nvSpPr>
        <p:spPr/>
        <p:txBody>
          <a:bodyPr/>
          <a:lstStyle/>
          <a:p>
            <a:r>
              <a:rPr lang="en-AU" dirty="0">
                <a:solidFill>
                  <a:srgbClr val="00B050"/>
                </a:solidFill>
              </a:rPr>
              <a:t>Jordan Valley</a:t>
            </a:r>
          </a:p>
        </p:txBody>
      </p:sp>
      <p:sp>
        <p:nvSpPr>
          <p:cNvPr id="3" name="Content Placeholder 2">
            <a:extLst>
              <a:ext uri="{FF2B5EF4-FFF2-40B4-BE49-F238E27FC236}">
                <a16:creationId xmlns:a16="http://schemas.microsoft.com/office/drawing/2014/main" id="{EA9E13F3-CAA7-E581-90E1-58CA5FDED8C4}"/>
              </a:ext>
            </a:extLst>
          </p:cNvPr>
          <p:cNvSpPr>
            <a:spLocks noGrp="1"/>
          </p:cNvSpPr>
          <p:nvPr>
            <p:ph idx="1"/>
          </p:nvPr>
        </p:nvSpPr>
        <p:spPr/>
        <p:txBody>
          <a:bodyPr>
            <a:normAutofit fontScale="92500"/>
          </a:bodyPr>
          <a:lstStyle/>
          <a:p>
            <a:r>
              <a:rPr lang="en-AU" sz="4400" dirty="0"/>
              <a:t>Most distinctive natural feature</a:t>
            </a:r>
          </a:p>
          <a:p>
            <a:r>
              <a:rPr lang="en-AU" sz="4400" dirty="0"/>
              <a:t>Extends the entire Western flank of Jordan</a:t>
            </a:r>
          </a:p>
          <a:p>
            <a:r>
              <a:rPr lang="en-AU" sz="4400" dirty="0"/>
              <a:t>Most fertile</a:t>
            </a:r>
          </a:p>
          <a:p>
            <a:r>
              <a:rPr lang="en-AU" sz="4400" dirty="0"/>
              <a:t>Most populated</a:t>
            </a:r>
          </a:p>
        </p:txBody>
      </p:sp>
    </p:spTree>
    <p:extLst>
      <p:ext uri="{BB962C8B-B14F-4D97-AF65-F5344CB8AC3E}">
        <p14:creationId xmlns:p14="http://schemas.microsoft.com/office/powerpoint/2010/main" val="37489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D01E-CBCE-B0E9-7A6E-105FED94BFC2}"/>
              </a:ext>
            </a:extLst>
          </p:cNvPr>
          <p:cNvSpPr>
            <a:spLocks noGrp="1"/>
          </p:cNvSpPr>
          <p:nvPr>
            <p:ph type="title"/>
          </p:nvPr>
        </p:nvSpPr>
        <p:spPr/>
        <p:txBody>
          <a:bodyPr/>
          <a:lstStyle/>
          <a:p>
            <a:r>
              <a:rPr lang="en-AU" dirty="0">
                <a:solidFill>
                  <a:srgbClr val="7030A0"/>
                </a:solidFill>
              </a:rPr>
              <a:t>Mountain Heights and Plateau</a:t>
            </a:r>
          </a:p>
        </p:txBody>
      </p:sp>
      <p:sp>
        <p:nvSpPr>
          <p:cNvPr id="3" name="Content Placeholder 2">
            <a:extLst>
              <a:ext uri="{FF2B5EF4-FFF2-40B4-BE49-F238E27FC236}">
                <a16:creationId xmlns:a16="http://schemas.microsoft.com/office/drawing/2014/main" id="{5DEA442D-D436-DC20-A5C2-0F64F0FE7298}"/>
              </a:ext>
            </a:extLst>
          </p:cNvPr>
          <p:cNvSpPr>
            <a:spLocks noGrp="1"/>
          </p:cNvSpPr>
          <p:nvPr>
            <p:ph idx="1"/>
          </p:nvPr>
        </p:nvSpPr>
        <p:spPr/>
        <p:txBody>
          <a:bodyPr>
            <a:normAutofit fontScale="92500" lnSpcReduction="10000"/>
          </a:bodyPr>
          <a:lstStyle/>
          <a:p>
            <a:r>
              <a:rPr lang="en-AU" sz="3600" dirty="0"/>
              <a:t>North East region around Amman</a:t>
            </a:r>
          </a:p>
          <a:p>
            <a:r>
              <a:rPr lang="en-AU" sz="3600" dirty="0"/>
              <a:t>Also South and West</a:t>
            </a:r>
          </a:p>
          <a:p>
            <a:r>
              <a:rPr lang="en-AU" sz="3600" dirty="0">
                <a:solidFill>
                  <a:srgbClr val="FF0000"/>
                </a:solidFill>
              </a:rPr>
              <a:t>Surprise</a:t>
            </a:r>
            <a:r>
              <a:rPr lang="en-AU" sz="3600" dirty="0"/>
              <a:t> – Jordon one of the most </a:t>
            </a:r>
            <a:r>
              <a:rPr lang="en-AU" sz="3600" dirty="0">
                <a:solidFill>
                  <a:srgbClr val="FF0000"/>
                </a:solidFill>
              </a:rPr>
              <a:t>mountainous countries </a:t>
            </a:r>
            <a:r>
              <a:rPr lang="en-AU" sz="3600" dirty="0"/>
              <a:t>in the world, average 3,018 ft above sea level; but also has the </a:t>
            </a:r>
            <a:r>
              <a:rPr lang="en-AU" sz="3600" dirty="0">
                <a:solidFill>
                  <a:srgbClr val="FF0000"/>
                </a:solidFill>
              </a:rPr>
              <a:t>lowest point on earth below sea level (dead Sea) </a:t>
            </a:r>
          </a:p>
        </p:txBody>
      </p:sp>
    </p:spTree>
    <p:extLst>
      <p:ext uri="{BB962C8B-B14F-4D97-AF65-F5344CB8AC3E}">
        <p14:creationId xmlns:p14="http://schemas.microsoft.com/office/powerpoint/2010/main" val="418321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DF3C-E7DD-DD25-ED68-762E2E24BB76}"/>
              </a:ext>
            </a:extLst>
          </p:cNvPr>
          <p:cNvSpPr>
            <a:spLocks noGrp="1"/>
          </p:cNvSpPr>
          <p:nvPr>
            <p:ph type="title"/>
          </p:nvPr>
        </p:nvSpPr>
        <p:spPr/>
        <p:txBody>
          <a:bodyPr/>
          <a:lstStyle/>
          <a:p>
            <a:r>
              <a:rPr lang="en-AU" dirty="0">
                <a:solidFill>
                  <a:srgbClr val="FFC000"/>
                </a:solidFill>
              </a:rPr>
              <a:t>Eastern desert</a:t>
            </a:r>
          </a:p>
        </p:txBody>
      </p:sp>
      <p:sp>
        <p:nvSpPr>
          <p:cNvPr id="3" name="Content Placeholder 2">
            <a:extLst>
              <a:ext uri="{FF2B5EF4-FFF2-40B4-BE49-F238E27FC236}">
                <a16:creationId xmlns:a16="http://schemas.microsoft.com/office/drawing/2014/main" id="{699F761E-2F97-5300-58EB-C782D755D645}"/>
              </a:ext>
            </a:extLst>
          </p:cNvPr>
          <p:cNvSpPr>
            <a:spLocks noGrp="1"/>
          </p:cNvSpPr>
          <p:nvPr>
            <p:ph idx="1"/>
          </p:nvPr>
        </p:nvSpPr>
        <p:spPr/>
        <p:txBody>
          <a:bodyPr>
            <a:normAutofit fontScale="92500" lnSpcReduction="20000"/>
          </a:bodyPr>
          <a:lstStyle/>
          <a:p>
            <a:r>
              <a:rPr lang="en-AU" dirty="0"/>
              <a:t>The </a:t>
            </a:r>
            <a:r>
              <a:rPr lang="en-AU" dirty="0" err="1"/>
              <a:t>Badia</a:t>
            </a:r>
            <a:r>
              <a:rPr lang="en-AU" dirty="0"/>
              <a:t> region is a </a:t>
            </a:r>
            <a:r>
              <a:rPr lang="en-AU" dirty="0">
                <a:solidFill>
                  <a:srgbClr val="FF0000"/>
                </a:solidFill>
              </a:rPr>
              <a:t>vast desert </a:t>
            </a:r>
            <a:r>
              <a:rPr lang="en-AU" dirty="0"/>
              <a:t>and forms part of The Sahara in the East</a:t>
            </a:r>
          </a:p>
          <a:p>
            <a:pPr lvl="1"/>
            <a:r>
              <a:rPr lang="en-AU" sz="3600" dirty="0">
                <a:solidFill>
                  <a:srgbClr val="0070C0"/>
                </a:solidFill>
              </a:rPr>
              <a:t>75% of Jordan is desert</a:t>
            </a:r>
          </a:p>
          <a:p>
            <a:pPr lvl="1"/>
            <a:r>
              <a:rPr lang="en-AU" sz="3600" dirty="0">
                <a:solidFill>
                  <a:srgbClr val="0070C0"/>
                </a:solidFill>
              </a:rPr>
              <a:t>Only 2.68% is arable land</a:t>
            </a:r>
          </a:p>
          <a:p>
            <a:pPr lvl="1"/>
            <a:r>
              <a:rPr lang="en-AU" sz="3600" dirty="0">
                <a:solidFill>
                  <a:srgbClr val="0070C0"/>
                </a:solidFill>
              </a:rPr>
              <a:t>1.1% forest</a:t>
            </a:r>
          </a:p>
          <a:p>
            <a:pPr lvl="1"/>
            <a:r>
              <a:rPr lang="en-AU" sz="3600" dirty="0">
                <a:solidFill>
                  <a:srgbClr val="0070C0"/>
                </a:solidFill>
              </a:rPr>
              <a:t>9.87 irrigated</a:t>
            </a:r>
          </a:p>
          <a:p>
            <a:pPr lvl="1"/>
            <a:r>
              <a:rPr lang="en-AU" sz="3600" dirty="0">
                <a:solidFill>
                  <a:srgbClr val="0070C0"/>
                </a:solidFill>
              </a:rPr>
              <a:t>11.98% agricultural</a:t>
            </a:r>
          </a:p>
        </p:txBody>
      </p:sp>
    </p:spTree>
    <p:extLst>
      <p:ext uri="{BB962C8B-B14F-4D97-AF65-F5344CB8AC3E}">
        <p14:creationId xmlns:p14="http://schemas.microsoft.com/office/powerpoint/2010/main" val="85145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A0C9-CB1D-F772-0201-961DECBFA515}"/>
              </a:ext>
            </a:extLst>
          </p:cNvPr>
          <p:cNvSpPr>
            <a:spLocks noGrp="1"/>
          </p:cNvSpPr>
          <p:nvPr>
            <p:ph type="title"/>
          </p:nvPr>
        </p:nvSpPr>
        <p:spPr/>
        <p:txBody>
          <a:bodyPr/>
          <a:lstStyle/>
          <a:p>
            <a:r>
              <a:rPr lang="en-AU" dirty="0">
                <a:solidFill>
                  <a:srgbClr val="002060"/>
                </a:solidFill>
              </a:rPr>
              <a:t>Population &amp; People</a:t>
            </a:r>
          </a:p>
        </p:txBody>
      </p:sp>
      <p:sp>
        <p:nvSpPr>
          <p:cNvPr id="3" name="Content Placeholder 2">
            <a:extLst>
              <a:ext uri="{FF2B5EF4-FFF2-40B4-BE49-F238E27FC236}">
                <a16:creationId xmlns:a16="http://schemas.microsoft.com/office/drawing/2014/main" id="{CDF79CA4-1D3F-C9AA-31ED-F910F504B181}"/>
              </a:ext>
            </a:extLst>
          </p:cNvPr>
          <p:cNvSpPr>
            <a:spLocks noGrp="1"/>
          </p:cNvSpPr>
          <p:nvPr>
            <p:ph idx="1"/>
          </p:nvPr>
        </p:nvSpPr>
        <p:spPr>
          <a:xfrm>
            <a:off x="952106" y="1932495"/>
            <a:ext cx="10401693" cy="4244468"/>
          </a:xfrm>
        </p:spPr>
        <p:txBody>
          <a:bodyPr>
            <a:noAutofit/>
          </a:bodyPr>
          <a:lstStyle/>
          <a:p>
            <a:pPr marL="0" indent="0">
              <a:buNone/>
            </a:pPr>
            <a:r>
              <a:rPr lang="en-AU" sz="3200" dirty="0">
                <a:solidFill>
                  <a:schemeClr val="accent1"/>
                </a:solidFill>
              </a:rPr>
              <a:t>Population:</a:t>
            </a:r>
            <a:endParaRPr lang="en-AU" sz="3200" dirty="0"/>
          </a:p>
          <a:p>
            <a:r>
              <a:rPr lang="en-AU" sz="3200" dirty="0">
                <a:solidFill>
                  <a:schemeClr val="accent4"/>
                </a:solidFill>
              </a:rPr>
              <a:t>Total </a:t>
            </a:r>
            <a:r>
              <a:rPr lang="en-AU" sz="3200" dirty="0"/>
              <a:t> 11,566,309     (April 2024)</a:t>
            </a:r>
          </a:p>
          <a:p>
            <a:r>
              <a:rPr lang="en-AU" sz="3200" dirty="0">
                <a:solidFill>
                  <a:schemeClr val="accent4"/>
                </a:solidFill>
              </a:rPr>
              <a:t>Male/Female  </a:t>
            </a:r>
            <a:r>
              <a:rPr lang="en-AU" sz="3200" dirty="0"/>
              <a:t>- 51.4% (m)/ 48.6% (f)     </a:t>
            </a:r>
            <a:r>
              <a:rPr lang="en-AU" sz="3200" dirty="0">
                <a:solidFill>
                  <a:srgbClr val="00B050"/>
                </a:solidFill>
              </a:rPr>
              <a:t>(World Average 50.4/49.6)</a:t>
            </a:r>
          </a:p>
          <a:p>
            <a:r>
              <a:rPr lang="en-AU" sz="3200" dirty="0">
                <a:solidFill>
                  <a:srgbClr val="FF0000"/>
                </a:solidFill>
              </a:rPr>
              <a:t>Median Age 22.1 </a:t>
            </a:r>
            <a:r>
              <a:rPr lang="en-AU" sz="3200" dirty="0" err="1">
                <a:solidFill>
                  <a:srgbClr val="FF0000"/>
                </a:solidFill>
              </a:rPr>
              <a:t>yrs</a:t>
            </a:r>
            <a:r>
              <a:rPr lang="en-AU" sz="3200" dirty="0">
                <a:solidFill>
                  <a:srgbClr val="FF0000"/>
                </a:solidFill>
              </a:rPr>
              <a:t>       </a:t>
            </a:r>
            <a:r>
              <a:rPr lang="en-AU" sz="3200" dirty="0">
                <a:solidFill>
                  <a:srgbClr val="00B050"/>
                </a:solidFill>
              </a:rPr>
              <a:t>(World 30.5 </a:t>
            </a:r>
            <a:r>
              <a:rPr lang="en-AU" sz="3200" dirty="0" err="1">
                <a:solidFill>
                  <a:srgbClr val="00B050"/>
                </a:solidFill>
              </a:rPr>
              <a:t>yrs</a:t>
            </a:r>
            <a:r>
              <a:rPr lang="en-AU" sz="3200" dirty="0">
                <a:solidFill>
                  <a:srgbClr val="00B050"/>
                </a:solidFill>
              </a:rPr>
              <a:t>)</a:t>
            </a:r>
          </a:p>
          <a:p>
            <a:r>
              <a:rPr lang="en-AU" sz="3200" dirty="0">
                <a:solidFill>
                  <a:srgbClr val="FF0000"/>
                </a:solidFill>
              </a:rPr>
              <a:t>Life expectancy 78.7 (m), 81.5 (f)  </a:t>
            </a:r>
            <a:r>
              <a:rPr lang="en-AU" sz="3200" dirty="0">
                <a:solidFill>
                  <a:schemeClr val="accent6"/>
                </a:solidFill>
              </a:rPr>
              <a:t>(World 71.3)</a:t>
            </a:r>
          </a:p>
          <a:p>
            <a:r>
              <a:rPr lang="en-AU" sz="3200" dirty="0">
                <a:solidFill>
                  <a:schemeClr val="accent1"/>
                </a:solidFill>
              </a:rPr>
              <a:t>Projected population increase this year : 350,000 (approx.)</a:t>
            </a:r>
          </a:p>
          <a:p>
            <a:r>
              <a:rPr lang="en-AU" sz="3200" dirty="0">
                <a:solidFill>
                  <a:schemeClr val="accent1"/>
                </a:solidFill>
              </a:rPr>
              <a:t>Population doubled in past 20 years: note1948 &amp; 1967</a:t>
            </a:r>
          </a:p>
        </p:txBody>
      </p:sp>
    </p:spTree>
    <p:extLst>
      <p:ext uri="{BB962C8B-B14F-4D97-AF65-F5344CB8AC3E}">
        <p14:creationId xmlns:p14="http://schemas.microsoft.com/office/powerpoint/2010/main" val="264967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8FE4-3B99-DDF3-E319-96C2AEBAA420}"/>
              </a:ext>
            </a:extLst>
          </p:cNvPr>
          <p:cNvSpPr>
            <a:spLocks noGrp="1"/>
          </p:cNvSpPr>
          <p:nvPr>
            <p:ph type="title"/>
          </p:nvPr>
        </p:nvSpPr>
        <p:spPr/>
        <p:txBody>
          <a:bodyPr/>
          <a:lstStyle/>
          <a:p>
            <a:r>
              <a:rPr lang="en-AU" dirty="0">
                <a:solidFill>
                  <a:srgbClr val="00B0F0"/>
                </a:solidFill>
              </a:rPr>
              <a:t>Who are these people?</a:t>
            </a:r>
          </a:p>
        </p:txBody>
      </p:sp>
      <p:sp>
        <p:nvSpPr>
          <p:cNvPr id="3" name="Content Placeholder 2">
            <a:extLst>
              <a:ext uri="{FF2B5EF4-FFF2-40B4-BE49-F238E27FC236}">
                <a16:creationId xmlns:a16="http://schemas.microsoft.com/office/drawing/2014/main" id="{50794E40-972C-2FF7-D623-0A2EFD3470CC}"/>
              </a:ext>
            </a:extLst>
          </p:cNvPr>
          <p:cNvSpPr>
            <a:spLocks noGrp="1"/>
          </p:cNvSpPr>
          <p:nvPr>
            <p:ph idx="1"/>
          </p:nvPr>
        </p:nvSpPr>
        <p:spPr>
          <a:xfrm>
            <a:off x="910937" y="1787236"/>
            <a:ext cx="10515600" cy="4705639"/>
          </a:xfrm>
        </p:spPr>
        <p:txBody>
          <a:bodyPr>
            <a:noAutofit/>
          </a:bodyPr>
          <a:lstStyle/>
          <a:p>
            <a:r>
              <a:rPr lang="en-AU" sz="3600" dirty="0">
                <a:solidFill>
                  <a:srgbClr val="0070C0"/>
                </a:solidFill>
              </a:rPr>
              <a:t>Ethnicity –</a:t>
            </a:r>
            <a:r>
              <a:rPr lang="en-AU" sz="3600" dirty="0"/>
              <a:t>  </a:t>
            </a:r>
            <a:r>
              <a:rPr lang="en-AU" sz="3600" dirty="0">
                <a:solidFill>
                  <a:srgbClr val="FF0000"/>
                </a:solidFill>
              </a:rPr>
              <a:t>94% Arabs</a:t>
            </a:r>
          </a:p>
          <a:p>
            <a:pPr marL="0" indent="0">
              <a:buNone/>
            </a:pPr>
            <a:r>
              <a:rPr lang="en-AU" sz="3600" dirty="0"/>
              <a:t>        of which </a:t>
            </a:r>
            <a:r>
              <a:rPr lang="en-AU" sz="3600" dirty="0">
                <a:solidFill>
                  <a:srgbClr val="FF0000"/>
                </a:solidFill>
              </a:rPr>
              <a:t>2.3 million (+) are Palestinians </a:t>
            </a:r>
            <a:r>
              <a:rPr lang="en-AU" sz="3600" dirty="0"/>
              <a:t>refugees</a:t>
            </a:r>
          </a:p>
          <a:p>
            <a:pPr marL="0" indent="0">
              <a:buNone/>
            </a:pPr>
            <a:r>
              <a:rPr lang="en-AU" sz="3600" dirty="0"/>
              <a:t>   - </a:t>
            </a:r>
            <a:r>
              <a:rPr lang="en-AU" sz="2800" dirty="0">
                <a:solidFill>
                  <a:schemeClr val="accent1"/>
                </a:solidFill>
              </a:rPr>
              <a:t>Indigenous groups: </a:t>
            </a:r>
            <a:r>
              <a:rPr lang="en-AU" sz="2800" dirty="0"/>
              <a:t>Bedouins of Jordan origin, nomadic tribes (Ammonites, Moabites, Edomites, Israelites)</a:t>
            </a:r>
          </a:p>
          <a:p>
            <a:r>
              <a:rPr lang="en-AU" sz="2800" dirty="0">
                <a:solidFill>
                  <a:schemeClr val="accent1"/>
                </a:solidFill>
              </a:rPr>
              <a:t>Ethnic minorities </a:t>
            </a:r>
            <a:r>
              <a:rPr lang="en-AU" sz="2800" dirty="0"/>
              <a:t>:</a:t>
            </a:r>
          </a:p>
          <a:p>
            <a:pPr marL="0" indent="0">
              <a:buNone/>
            </a:pPr>
            <a:r>
              <a:rPr lang="en-AU" sz="2800" dirty="0"/>
              <a:t>            </a:t>
            </a:r>
            <a:r>
              <a:rPr lang="en-AU" sz="2800" dirty="0">
                <a:solidFill>
                  <a:srgbClr val="FF0000"/>
                </a:solidFill>
              </a:rPr>
              <a:t>Circassians </a:t>
            </a:r>
            <a:r>
              <a:rPr lang="en-AU" sz="2800" dirty="0"/>
              <a:t>(3%), </a:t>
            </a:r>
            <a:r>
              <a:rPr lang="en-AU" sz="2800" dirty="0">
                <a:solidFill>
                  <a:srgbClr val="FF0000"/>
                </a:solidFill>
              </a:rPr>
              <a:t>Chechens </a:t>
            </a:r>
            <a:r>
              <a:rPr lang="en-AU" sz="2800" dirty="0"/>
              <a:t>  (2%)</a:t>
            </a:r>
          </a:p>
          <a:p>
            <a:pPr marL="0" indent="0">
              <a:buNone/>
            </a:pPr>
            <a:r>
              <a:rPr lang="en-AU" sz="2800" dirty="0"/>
              <a:t>             </a:t>
            </a:r>
            <a:r>
              <a:rPr lang="en-AU" sz="2800" dirty="0">
                <a:solidFill>
                  <a:srgbClr val="FF0000"/>
                </a:solidFill>
              </a:rPr>
              <a:t>Armenians  &amp; Kurds </a:t>
            </a:r>
            <a:r>
              <a:rPr lang="en-AU" sz="2800" dirty="0"/>
              <a:t>(1%)</a:t>
            </a:r>
          </a:p>
        </p:txBody>
      </p:sp>
    </p:spTree>
    <p:extLst>
      <p:ext uri="{BB962C8B-B14F-4D97-AF65-F5344CB8AC3E}">
        <p14:creationId xmlns:p14="http://schemas.microsoft.com/office/powerpoint/2010/main" val="102507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jpg"/>
          <p:cNvPicPr>
            <a:picLocks noGrp="1"/>
          </p:cNvPicPr>
          <p:nvPr>
            <p:ph idx="1"/>
          </p:nvPr>
        </p:nvPicPr>
        <p:blipFill>
          <a:blip r:embed="rId2"/>
          <a:stretch>
            <a:fillRect/>
          </a:stretch>
        </p:blipFill>
        <p:spPr>
          <a:xfrm>
            <a:off x="0" y="0"/>
            <a:ext cx="12216000" cy="6858000"/>
          </a:xfrm>
        </p:spPr>
      </p:pic>
      <p:grpSp>
        <p:nvGrpSpPr>
          <p:cNvPr id="9" name="Group 8"/>
          <p:cNvGrpSpPr/>
          <p:nvPr/>
        </p:nvGrpSpPr>
        <p:grpSpPr>
          <a:xfrm>
            <a:off x="1523999" y="4114800"/>
            <a:ext cx="9261987" cy="1676400"/>
            <a:chOff x="0" y="4267200"/>
            <a:chExt cx="9144000"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0"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Government &amp; Languages: </a:t>
              </a:r>
              <a:r>
                <a:rPr lang="en-US" sz="3600" b="1" dirty="0">
                  <a:solidFill>
                    <a:schemeClr val="tx1"/>
                  </a:solidFill>
                </a:rPr>
                <a:t>Sue</a:t>
              </a:r>
            </a:p>
          </p:txBody>
        </p:sp>
      </p:grpSp>
    </p:spTree>
    <p:extLst>
      <p:ext uri="{BB962C8B-B14F-4D97-AF65-F5344CB8AC3E}">
        <p14:creationId xmlns:p14="http://schemas.microsoft.com/office/powerpoint/2010/main" val="412184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86DD8377-16B2-BD32-5976-CBF2787D7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63" y="870625"/>
            <a:ext cx="10125074" cy="5116749"/>
          </a:xfrm>
          <a:prstGeom prst="rect">
            <a:avLst/>
          </a:prstGeom>
        </p:spPr>
      </p:pic>
      <p:sp>
        <p:nvSpPr>
          <p:cNvPr id="4" name="TextBox 3">
            <a:extLst>
              <a:ext uri="{FF2B5EF4-FFF2-40B4-BE49-F238E27FC236}">
                <a16:creationId xmlns:a16="http://schemas.microsoft.com/office/drawing/2014/main" id="{B088915B-2CD3-04C8-43B1-B4E92423DBCC}"/>
              </a:ext>
            </a:extLst>
          </p:cNvPr>
          <p:cNvSpPr txBox="1"/>
          <p:nvPr/>
        </p:nvSpPr>
        <p:spPr>
          <a:xfrm>
            <a:off x="5218043" y="1162878"/>
            <a:ext cx="3509679" cy="369332"/>
          </a:xfrm>
          <a:prstGeom prst="rect">
            <a:avLst/>
          </a:prstGeom>
          <a:noFill/>
        </p:spPr>
        <p:txBody>
          <a:bodyPr wrap="none" rtlCol="0">
            <a:spAutoFit/>
          </a:bodyPr>
          <a:lstStyle/>
          <a:p>
            <a:r>
              <a:rPr lang="en-AU" dirty="0">
                <a:solidFill>
                  <a:srgbClr val="002060"/>
                </a:solidFill>
              </a:rPr>
              <a:t>C0NSTITUTIONAL MONARCHY</a:t>
            </a:r>
          </a:p>
        </p:txBody>
      </p:sp>
    </p:spTree>
    <p:extLst>
      <p:ext uri="{BB962C8B-B14F-4D97-AF65-F5344CB8AC3E}">
        <p14:creationId xmlns:p14="http://schemas.microsoft.com/office/powerpoint/2010/main" val="2571067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pink jacket&#10;&#10;Description automatically generated">
            <a:extLst>
              <a:ext uri="{FF2B5EF4-FFF2-40B4-BE49-F238E27FC236}">
                <a16:creationId xmlns:a16="http://schemas.microsoft.com/office/drawing/2014/main" id="{1152E155-0A79-6F56-CADA-42048FFCB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529" y="648929"/>
            <a:ext cx="5702710" cy="5584723"/>
          </a:xfrm>
          <a:prstGeom prst="rect">
            <a:avLst/>
          </a:prstGeom>
        </p:spPr>
      </p:pic>
    </p:spTree>
    <p:extLst>
      <p:ext uri="{BB962C8B-B14F-4D97-AF65-F5344CB8AC3E}">
        <p14:creationId xmlns:p14="http://schemas.microsoft.com/office/powerpoint/2010/main" val="379414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1B2BA-5FD4-F2BD-8429-534AF897929D}"/>
              </a:ext>
            </a:extLst>
          </p:cNvPr>
          <p:cNvSpPr txBox="1"/>
          <p:nvPr/>
        </p:nvSpPr>
        <p:spPr>
          <a:xfrm>
            <a:off x="1555422" y="2111605"/>
            <a:ext cx="8852018" cy="584775"/>
          </a:xfrm>
          <a:prstGeom prst="rect">
            <a:avLst/>
          </a:prstGeom>
          <a:noFill/>
        </p:spPr>
        <p:txBody>
          <a:bodyPr wrap="square" rtlCol="0">
            <a:spAutoFit/>
          </a:bodyPr>
          <a:lstStyle/>
          <a:p>
            <a:r>
              <a:rPr lang="en-AU" sz="3200" dirty="0">
                <a:solidFill>
                  <a:schemeClr val="accent3"/>
                </a:solidFill>
              </a:rPr>
              <a:t>THREE BRANCHES OF GOVERNMENT</a:t>
            </a:r>
          </a:p>
        </p:txBody>
      </p:sp>
      <p:sp>
        <p:nvSpPr>
          <p:cNvPr id="3" name="TextBox 2">
            <a:extLst>
              <a:ext uri="{FF2B5EF4-FFF2-40B4-BE49-F238E27FC236}">
                <a16:creationId xmlns:a16="http://schemas.microsoft.com/office/drawing/2014/main" id="{E2BF5B8A-8ACD-4AD5-E97C-205C7873A940}"/>
              </a:ext>
            </a:extLst>
          </p:cNvPr>
          <p:cNvSpPr txBox="1"/>
          <p:nvPr/>
        </p:nvSpPr>
        <p:spPr>
          <a:xfrm>
            <a:off x="2234153" y="3186260"/>
            <a:ext cx="4920791" cy="2062103"/>
          </a:xfrm>
          <a:prstGeom prst="rect">
            <a:avLst/>
          </a:prstGeom>
          <a:noFill/>
        </p:spPr>
        <p:txBody>
          <a:bodyPr wrap="square" rtlCol="0">
            <a:spAutoFit/>
          </a:bodyPr>
          <a:lstStyle/>
          <a:p>
            <a:r>
              <a:rPr lang="en-AU" sz="4000" dirty="0"/>
              <a:t>1. </a:t>
            </a:r>
            <a:r>
              <a:rPr lang="en-AU" sz="4800" dirty="0">
                <a:solidFill>
                  <a:srgbClr val="FF0000"/>
                </a:solidFill>
              </a:rPr>
              <a:t>Executive Branch </a:t>
            </a:r>
          </a:p>
          <a:p>
            <a:pPr marL="571500" indent="-571500">
              <a:buFontTx/>
              <a:buChar char="-"/>
            </a:pPr>
            <a:r>
              <a:rPr lang="en-AU" sz="4000" dirty="0"/>
              <a:t>Monarch</a:t>
            </a:r>
          </a:p>
          <a:p>
            <a:pPr marL="571500" indent="-571500">
              <a:buFontTx/>
              <a:buChar char="-"/>
            </a:pPr>
            <a:r>
              <a:rPr lang="en-AU" sz="4000" dirty="0"/>
              <a:t>Prime Minister</a:t>
            </a:r>
          </a:p>
        </p:txBody>
      </p:sp>
    </p:spTree>
    <p:extLst>
      <p:ext uri="{BB962C8B-B14F-4D97-AF65-F5344CB8AC3E}">
        <p14:creationId xmlns:p14="http://schemas.microsoft.com/office/powerpoint/2010/main" val="130356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jpg"/>
          <p:cNvPicPr>
            <a:picLocks noGrp="1"/>
          </p:cNvPicPr>
          <p:nvPr>
            <p:ph idx="1"/>
          </p:nvPr>
        </p:nvPicPr>
        <p:blipFill>
          <a:blip r:embed="rId2"/>
          <a:stretch>
            <a:fillRect/>
          </a:stretch>
        </p:blipFill>
        <p:spPr>
          <a:xfrm>
            <a:off x="0" y="0"/>
            <a:ext cx="12216000" cy="6858000"/>
          </a:xfrm>
        </p:spPr>
      </p:pic>
      <p:grpSp>
        <p:nvGrpSpPr>
          <p:cNvPr id="9" name="Group 8"/>
          <p:cNvGrpSpPr/>
          <p:nvPr/>
        </p:nvGrpSpPr>
        <p:grpSpPr>
          <a:xfrm>
            <a:off x="1523999" y="4114800"/>
            <a:ext cx="9261987" cy="1676400"/>
            <a:chOff x="0" y="4267200"/>
            <a:chExt cx="9144000"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0"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History: </a:t>
              </a:r>
              <a:r>
                <a:rPr lang="en-US" sz="3600" b="1" dirty="0">
                  <a:solidFill>
                    <a:schemeClr val="tx1"/>
                  </a:solidFill>
                </a:rPr>
                <a:t>Kathy</a:t>
              </a:r>
            </a:p>
          </p:txBody>
        </p:sp>
      </p:grpSp>
    </p:spTree>
    <p:extLst>
      <p:ext uri="{BB962C8B-B14F-4D97-AF65-F5344CB8AC3E}">
        <p14:creationId xmlns:p14="http://schemas.microsoft.com/office/powerpoint/2010/main" val="229756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10BC11-C141-9FA0-5736-9F43C6D4D52D}"/>
              </a:ext>
            </a:extLst>
          </p:cNvPr>
          <p:cNvSpPr txBox="1"/>
          <p:nvPr/>
        </p:nvSpPr>
        <p:spPr>
          <a:xfrm>
            <a:off x="2316480" y="1604013"/>
            <a:ext cx="8056880" cy="4014304"/>
          </a:xfrm>
          <a:prstGeom prst="rect">
            <a:avLst/>
          </a:prstGeom>
          <a:noFill/>
        </p:spPr>
        <p:txBody>
          <a:bodyPr wrap="square">
            <a:spAutoFit/>
          </a:bodyPr>
          <a:lstStyle/>
          <a:p>
            <a:pPr>
              <a:lnSpc>
                <a:spcPct val="107000"/>
              </a:lnSpc>
              <a:spcAft>
                <a:spcPts val="800"/>
              </a:spcAft>
            </a:pPr>
            <a:r>
              <a:rPr lang="en-AU" sz="40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2. Legislative Branch:</a:t>
            </a:r>
          </a:p>
          <a:p>
            <a:pPr>
              <a:lnSpc>
                <a:spcPct val="107000"/>
              </a:lnSpc>
              <a:spcAft>
                <a:spcPts val="800"/>
              </a:spcAft>
            </a:pPr>
            <a:r>
              <a:rPr lang="en-AU" sz="2800" kern="100" dirty="0">
                <a:effectLst/>
                <a:latin typeface="Aptos" panose="020B0004020202020204" pitchFamily="34" charset="0"/>
                <a:ea typeface="DengXian" panose="02010600030101010101" pitchFamily="2" charset="-122"/>
                <a:cs typeface="Cordia New" panose="020B0304020202020204" pitchFamily="34" charset="-34"/>
              </a:rPr>
              <a:t>- </a:t>
            </a: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Bicameral Parliamen</a:t>
            </a:r>
            <a:r>
              <a:rPr lang="en-AU" sz="2800" kern="100" dirty="0">
                <a:solidFill>
                  <a:srgbClr val="0070C0"/>
                </a:solidFill>
                <a:latin typeface="Aptos" panose="020B0004020202020204" pitchFamily="34" charset="0"/>
                <a:ea typeface="DengXian" panose="02010600030101010101" pitchFamily="2" charset="-122"/>
                <a:cs typeface="Cordia New" panose="020B0304020202020204" pitchFamily="34" charset="-34"/>
              </a:rPr>
              <a:t>t</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 two houses:</a:t>
            </a:r>
          </a:p>
          <a:p>
            <a:pPr>
              <a:lnSpc>
                <a:spcPct val="107000"/>
              </a:lnSpc>
              <a:spcAft>
                <a:spcPts val="800"/>
              </a:spcAft>
            </a:pPr>
            <a:endParaRPr lang="en-AU" sz="2800" kern="100" dirty="0">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2800" kern="100" dirty="0">
                <a:effectLst/>
                <a:latin typeface="Aptos" panose="020B0004020202020204" pitchFamily="34" charset="0"/>
                <a:ea typeface="DengXian" panose="02010600030101010101" pitchFamily="2" charset="-122"/>
                <a:cs typeface="Cordia New" panose="020B0304020202020204" pitchFamily="34" charset="-34"/>
              </a:rPr>
              <a:t>- </a:t>
            </a: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The Chamber of Deputies</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 elected representatives who serve four-year terms.</a:t>
            </a:r>
          </a:p>
          <a:p>
            <a:pPr>
              <a:lnSpc>
                <a:spcPct val="107000"/>
              </a:lnSpc>
              <a:spcAft>
                <a:spcPts val="800"/>
              </a:spcAft>
            </a:pPr>
            <a:endParaRPr lang="en-AU" sz="2800" kern="100" dirty="0">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2800" kern="100" dirty="0">
                <a:effectLst/>
                <a:latin typeface="Aptos" panose="020B0004020202020204" pitchFamily="34" charset="0"/>
                <a:ea typeface="DengXian" panose="02010600030101010101" pitchFamily="2" charset="-122"/>
                <a:cs typeface="Cordia New" panose="020B0304020202020204" pitchFamily="34" charset="-34"/>
              </a:rPr>
              <a:t>- </a:t>
            </a: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The Senate</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 Appointed by the King, </a:t>
            </a:r>
          </a:p>
        </p:txBody>
      </p:sp>
    </p:spTree>
    <p:extLst>
      <p:ext uri="{BB962C8B-B14F-4D97-AF65-F5344CB8AC3E}">
        <p14:creationId xmlns:p14="http://schemas.microsoft.com/office/powerpoint/2010/main" val="176420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0ED8D-C311-D9E2-1A18-6DC3BB98F0C4}"/>
              </a:ext>
            </a:extLst>
          </p:cNvPr>
          <p:cNvSpPr txBox="1"/>
          <p:nvPr/>
        </p:nvSpPr>
        <p:spPr>
          <a:xfrm>
            <a:off x="1706252" y="1121790"/>
            <a:ext cx="8776353" cy="3815212"/>
          </a:xfrm>
          <a:prstGeom prst="rect">
            <a:avLst/>
          </a:prstGeom>
          <a:noFill/>
        </p:spPr>
        <p:txBody>
          <a:bodyPr wrap="square">
            <a:spAutoFit/>
          </a:bodyPr>
          <a:lstStyle/>
          <a:p>
            <a:pPr>
              <a:lnSpc>
                <a:spcPct val="107000"/>
              </a:lnSpc>
              <a:spcAft>
                <a:spcPts val="800"/>
              </a:spcAft>
            </a:pPr>
            <a:r>
              <a:rPr lang="en-AU" sz="44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3. Judicial Branch:</a:t>
            </a:r>
          </a:p>
          <a:p>
            <a:pPr>
              <a:lnSpc>
                <a:spcPct val="107000"/>
              </a:lnSpc>
              <a:spcAft>
                <a:spcPts val="800"/>
              </a:spcAft>
            </a:pPr>
            <a:endParaRPr lang="en-AU" sz="12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  - </a:t>
            </a: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Judiciary:</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 independent and based on </a:t>
            </a: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Islamic law (Sharia) </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for personal status matters.</a:t>
            </a:r>
          </a:p>
          <a:p>
            <a:pPr>
              <a:lnSpc>
                <a:spcPct val="107000"/>
              </a:lnSpc>
              <a:spcAft>
                <a:spcPts val="800"/>
              </a:spcAft>
            </a:pPr>
            <a:endParaRPr lang="en-AU" sz="1800" kern="100" dirty="0">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2400" kern="100" dirty="0">
                <a:latin typeface="Aptos" panose="020B0004020202020204" pitchFamily="34" charset="0"/>
                <a:ea typeface="DengXian" panose="02010600030101010101" pitchFamily="2" charset="-122"/>
                <a:cs typeface="Cordia New" panose="020B0304020202020204" pitchFamily="34" charset="-34"/>
              </a:rPr>
              <a:t>-</a:t>
            </a:r>
            <a:r>
              <a:rPr lang="en-AU" sz="2400" kern="100" dirty="0">
                <a:effectLst/>
                <a:latin typeface="Aptos" panose="020B0004020202020204" pitchFamily="34" charset="0"/>
                <a:ea typeface="DengXian" panose="02010600030101010101" pitchFamily="2" charset="-122"/>
                <a:cs typeface="Cordia New" panose="020B0304020202020204" pitchFamily="34" charset="-34"/>
              </a:rPr>
              <a:t> includes regular </a:t>
            </a:r>
            <a:r>
              <a:rPr lang="en-AU" sz="24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civil and criminal courts</a:t>
            </a:r>
            <a:r>
              <a:rPr lang="en-AU" sz="2400" kern="100" dirty="0">
                <a:effectLst/>
                <a:latin typeface="Aptos" panose="020B0004020202020204" pitchFamily="34" charset="0"/>
                <a:ea typeface="DengXian" panose="02010600030101010101" pitchFamily="2" charset="-122"/>
                <a:cs typeface="Cordia New" panose="020B0304020202020204" pitchFamily="34" charset="-34"/>
              </a:rPr>
              <a:t>, as well as a specialized court system for issues like military and security cases.</a:t>
            </a:r>
          </a:p>
        </p:txBody>
      </p:sp>
    </p:spTree>
    <p:extLst>
      <p:ext uri="{BB962C8B-B14F-4D97-AF65-F5344CB8AC3E}">
        <p14:creationId xmlns:p14="http://schemas.microsoft.com/office/powerpoint/2010/main" val="72029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4EBD4-FFBA-FCE8-4CAF-C879F699A20E}"/>
              </a:ext>
            </a:extLst>
          </p:cNvPr>
          <p:cNvSpPr txBox="1"/>
          <p:nvPr/>
        </p:nvSpPr>
        <p:spPr>
          <a:xfrm>
            <a:off x="865239" y="796413"/>
            <a:ext cx="10510684" cy="4777718"/>
          </a:xfrm>
          <a:prstGeom prst="rect">
            <a:avLst/>
          </a:prstGeom>
          <a:noFill/>
        </p:spPr>
        <p:txBody>
          <a:bodyPr wrap="square">
            <a:spAutoFit/>
          </a:bodyPr>
          <a:lstStyle/>
          <a:p>
            <a:pPr>
              <a:lnSpc>
                <a:spcPct val="107000"/>
              </a:lnSpc>
              <a:spcAft>
                <a:spcPts val="800"/>
              </a:spcAft>
            </a:pPr>
            <a:r>
              <a:rPr lang="en-AU" sz="36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Local Government in Jordan:</a:t>
            </a:r>
          </a:p>
          <a:p>
            <a:pPr>
              <a:lnSpc>
                <a:spcPct val="107000"/>
              </a:lnSpc>
              <a:spcAft>
                <a:spcPts val="800"/>
              </a:spcAft>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 divided into </a:t>
            </a:r>
            <a:r>
              <a:rPr lang="en-AU" sz="18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twelve governorates</a:t>
            </a:r>
            <a:r>
              <a:rPr lang="en-AU" sz="1800" kern="100" dirty="0">
                <a:effectLst/>
                <a:latin typeface="Aptos" panose="020B0004020202020204" pitchFamily="34" charset="0"/>
                <a:ea typeface="DengXian" panose="02010600030101010101" pitchFamily="2" charset="-122"/>
                <a:cs typeface="Cordia New" panose="020B0304020202020204" pitchFamily="34" charset="-34"/>
              </a:rPr>
              <a:t>, each headed by a governor appointed by the central government</a:t>
            </a:r>
            <a:r>
              <a:rPr lang="en-AU" kern="100" dirty="0">
                <a:latin typeface="Aptos" panose="020B0004020202020204" pitchFamily="34" charset="0"/>
                <a:ea typeface="DengXian" panose="02010600030101010101" pitchFamily="2" charset="-122"/>
                <a:cs typeface="Cordia New" panose="020B0304020202020204" pitchFamily="34" charset="-34"/>
              </a:rPr>
              <a:t> : </a:t>
            </a:r>
            <a:r>
              <a:rPr lang="en-AU" sz="1800" kern="100" dirty="0">
                <a:effectLst/>
                <a:latin typeface="Aptos" panose="020B0004020202020204" pitchFamily="34" charset="0"/>
                <a:ea typeface="DengXian" panose="02010600030101010101" pitchFamily="2" charset="-122"/>
                <a:cs typeface="Cordia New" panose="020B0304020202020204" pitchFamily="34" charset="-34"/>
              </a:rPr>
              <a:t>(</a:t>
            </a:r>
            <a:r>
              <a:rPr lang="en-AU" sz="1800" kern="100" dirty="0" err="1">
                <a:effectLst/>
                <a:latin typeface="Aptos" panose="020B0004020202020204" pitchFamily="34" charset="0"/>
                <a:ea typeface="DengXian" panose="02010600030101010101" pitchFamily="2" charset="-122"/>
                <a:cs typeface="Cordia New" panose="020B0304020202020204" pitchFamily="34" charset="-34"/>
              </a:rPr>
              <a:t>qadas</a:t>
            </a:r>
            <a:r>
              <a:rPr lang="en-AU" sz="1800" kern="100" dirty="0">
                <a:effectLst/>
                <a:latin typeface="Aptos" panose="020B0004020202020204" pitchFamily="34" charset="0"/>
                <a:ea typeface="DengXian" panose="02010600030101010101" pitchFamily="2" charset="-122"/>
                <a:cs typeface="Cordia New" panose="020B0304020202020204" pitchFamily="34" charset="-34"/>
              </a:rPr>
              <a:t>),(</a:t>
            </a:r>
            <a:r>
              <a:rPr lang="en-AU" sz="1800" kern="100" dirty="0" err="1">
                <a:effectLst/>
                <a:latin typeface="Aptos" panose="020B0004020202020204" pitchFamily="34" charset="0"/>
                <a:ea typeface="DengXian" panose="02010600030101010101" pitchFamily="2" charset="-122"/>
                <a:cs typeface="Cordia New" panose="020B0304020202020204" pitchFamily="34" charset="-34"/>
              </a:rPr>
              <a:t>nahias</a:t>
            </a:r>
            <a:r>
              <a:rPr lang="en-AU" sz="1800" kern="100" dirty="0">
                <a:effectLst/>
                <a:latin typeface="Aptos" panose="020B0004020202020204" pitchFamily="34" charset="0"/>
                <a:ea typeface="DengXian" panose="02010600030101010101" pitchFamily="2" charset="-122"/>
                <a:cs typeface="Cordia New" panose="020B0304020202020204" pitchFamily="34" charset="-34"/>
              </a:rPr>
              <a:t>), and municipalities.</a:t>
            </a:r>
          </a:p>
          <a:p>
            <a:pPr marL="285750" indent="-285750">
              <a:lnSpc>
                <a:spcPct val="107000"/>
              </a:lnSpc>
              <a:spcAft>
                <a:spcPts val="800"/>
              </a:spcAft>
              <a:buFontTx/>
              <a:buChar char="-"/>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Municipalities have </a:t>
            </a:r>
            <a:r>
              <a:rPr lang="en-AU" sz="18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varying degrees of autonomy</a:t>
            </a:r>
            <a:r>
              <a:rPr lang="en-AU" sz="1800" kern="100" dirty="0">
                <a:effectLst/>
                <a:latin typeface="Aptos" panose="020B0004020202020204" pitchFamily="34" charset="0"/>
                <a:ea typeface="DengXian" panose="02010600030101010101" pitchFamily="2" charset="-122"/>
                <a:cs typeface="Cordia New" panose="020B0304020202020204" pitchFamily="34" charset="-34"/>
              </a:rPr>
              <a:t>, </a:t>
            </a:r>
          </a:p>
          <a:p>
            <a:pPr marL="285750" indent="-285750">
              <a:lnSpc>
                <a:spcPct val="107000"/>
              </a:lnSpc>
              <a:spcAft>
                <a:spcPts val="800"/>
              </a:spcAft>
              <a:buFontTx/>
              <a:buChar char="-"/>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 Municipalities are </a:t>
            </a:r>
            <a:r>
              <a:rPr lang="en-AU" sz="18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responsible for local services  </a:t>
            </a:r>
          </a:p>
          <a:p>
            <a:pPr marL="285750" indent="-285750">
              <a:lnSpc>
                <a:spcPct val="107000"/>
              </a:lnSpc>
              <a:spcAft>
                <a:spcPts val="800"/>
              </a:spcAft>
              <a:buFontTx/>
              <a:buChar char="-"/>
            </a:pPr>
            <a:endParaRPr lang="en-AU" kern="100" dirty="0">
              <a:solidFill>
                <a:srgbClr val="FF0000"/>
              </a:solidFill>
              <a:latin typeface="Aptos" panose="020B0004020202020204" pitchFamily="34" charset="0"/>
              <a:ea typeface="DengXian" panose="02010600030101010101" pitchFamily="2" charset="-122"/>
              <a:cs typeface="Cordia New" panose="020B0304020202020204" pitchFamily="34" charset="-34"/>
            </a:endParaRPr>
          </a:p>
          <a:p>
            <a:pPr marL="285750" indent="-285750">
              <a:lnSpc>
                <a:spcPct val="107000"/>
              </a:lnSpc>
              <a:spcAft>
                <a:spcPts val="800"/>
              </a:spcAft>
              <a:buFontTx/>
              <a:buChar char="-"/>
            </a:pPr>
            <a:endParaRPr lang="en-AU" sz="18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28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Overall,</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 Jordan's government structure blends </a:t>
            </a: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traditional monarchy with elements of modern democratic governance, </a:t>
            </a:r>
            <a:r>
              <a:rPr lang="en-AU" sz="2400" kern="100" dirty="0">
                <a:effectLst/>
                <a:latin typeface="Aptos" panose="020B0004020202020204" pitchFamily="34" charset="0"/>
                <a:ea typeface="DengXian" panose="02010600030101010101" pitchFamily="2" charset="-122"/>
                <a:cs typeface="Cordia New" panose="020B0304020202020204" pitchFamily="34" charset="-34"/>
              </a:rPr>
              <a:t>aiming to balance stability with responsiveness to the needs of its citizens.15 seats for women, 9 seats for Christians, 3 for Chechens and Circassians</a:t>
            </a:r>
          </a:p>
        </p:txBody>
      </p:sp>
    </p:spTree>
    <p:extLst>
      <p:ext uri="{BB962C8B-B14F-4D97-AF65-F5344CB8AC3E}">
        <p14:creationId xmlns:p14="http://schemas.microsoft.com/office/powerpoint/2010/main" val="302428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C2795-E05F-9DEB-3E68-CE97631F5790}"/>
              </a:ext>
            </a:extLst>
          </p:cNvPr>
          <p:cNvSpPr txBox="1"/>
          <p:nvPr/>
        </p:nvSpPr>
        <p:spPr>
          <a:xfrm>
            <a:off x="973394" y="1143012"/>
            <a:ext cx="10923639" cy="4752070"/>
          </a:xfrm>
          <a:prstGeom prst="rect">
            <a:avLst/>
          </a:prstGeom>
          <a:noFill/>
        </p:spPr>
        <p:txBody>
          <a:bodyPr wrap="square">
            <a:spAutoFit/>
          </a:bodyPr>
          <a:lstStyle/>
          <a:p>
            <a:pPr>
              <a:lnSpc>
                <a:spcPct val="107000"/>
              </a:lnSpc>
              <a:spcAft>
                <a:spcPts val="800"/>
              </a:spcAft>
            </a:pPr>
            <a:r>
              <a:rPr lang="en-AU" sz="40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Voting in Jordan</a:t>
            </a:r>
          </a:p>
          <a:p>
            <a:pPr>
              <a:lnSpc>
                <a:spcPct val="107000"/>
              </a:lnSpc>
              <a:spcAft>
                <a:spcPts val="800"/>
              </a:spcAft>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 </a:t>
            </a:r>
          </a:p>
          <a:p>
            <a:pPr>
              <a:lnSpc>
                <a:spcPct val="107000"/>
              </a:lnSpc>
              <a:spcAft>
                <a:spcPts val="800"/>
              </a:spcAft>
            </a:pPr>
            <a:r>
              <a:rPr lang="en-AU" sz="2800" kern="100" dirty="0">
                <a:latin typeface="Aptos" panose="020B0004020202020204" pitchFamily="34" charset="0"/>
                <a:ea typeface="DengXian" panose="02010600030101010101" pitchFamily="2" charset="-122"/>
                <a:cs typeface="Cordia New" panose="020B0304020202020204" pitchFamily="34" charset="-34"/>
              </a:rPr>
              <a:t>- </a:t>
            </a:r>
            <a:r>
              <a:rPr lang="en-AU" sz="2800" kern="100" dirty="0">
                <a:effectLst/>
                <a:latin typeface="Aptos" panose="020B0004020202020204" pitchFamily="34" charset="0"/>
                <a:ea typeface="DengXian" panose="02010600030101010101" pitchFamily="2" charset="-122"/>
                <a:cs typeface="Cordia New" panose="020B0304020202020204" pitchFamily="34" charset="-34"/>
              </a:rPr>
              <a:t>structured to ensure representation in the country's legislative body, the Chamber of Deputies, which is part of the Parliament.  </a:t>
            </a:r>
          </a:p>
          <a:p>
            <a:pPr>
              <a:lnSpc>
                <a:spcPct val="107000"/>
              </a:lnSpc>
              <a:spcAft>
                <a:spcPts val="800"/>
              </a:spcAft>
            </a:pPr>
            <a:r>
              <a:rPr lang="en-AU" sz="2800" kern="100" dirty="0">
                <a:solidFill>
                  <a:srgbClr val="0070C0"/>
                </a:solidFill>
                <a:effectLst/>
                <a:latin typeface="Aptos" panose="020B0004020202020204" pitchFamily="34" charset="0"/>
                <a:ea typeface="DengXian" panose="02010600030101010101" pitchFamily="2" charset="-122"/>
                <a:cs typeface="Cordia New" panose="020B0304020202020204" pitchFamily="34" charset="-34"/>
              </a:rPr>
              <a:t>1. **General Elections**:</a:t>
            </a:r>
          </a:p>
          <a:p>
            <a:pPr>
              <a:lnSpc>
                <a:spcPct val="107000"/>
              </a:lnSpc>
              <a:spcAft>
                <a:spcPts val="800"/>
              </a:spcAft>
            </a:pPr>
            <a:r>
              <a:rPr lang="en-AU" sz="2000" kern="100" dirty="0">
                <a:solidFill>
                  <a:srgbClr val="00B0F0"/>
                </a:solidFill>
                <a:effectLst/>
                <a:latin typeface="Aptos" panose="020B0004020202020204" pitchFamily="34" charset="0"/>
                <a:ea typeface="DengXian" panose="02010600030101010101" pitchFamily="2" charset="-122"/>
                <a:cs typeface="Cordia New" panose="020B0304020202020204" pitchFamily="34" charset="-34"/>
              </a:rPr>
              <a:t>-  to elect members of the Chamber of Deputies.</a:t>
            </a:r>
          </a:p>
          <a:p>
            <a:pPr>
              <a:lnSpc>
                <a:spcPct val="107000"/>
              </a:lnSpc>
              <a:spcAft>
                <a:spcPts val="800"/>
              </a:spcAft>
            </a:pPr>
            <a:r>
              <a:rPr lang="en-AU" sz="2000" kern="100" dirty="0">
                <a:solidFill>
                  <a:srgbClr val="00B0F0"/>
                </a:solidFill>
                <a:latin typeface="Aptos" panose="020B0004020202020204" pitchFamily="34" charset="0"/>
                <a:ea typeface="DengXian" panose="02010600030101010101" pitchFamily="2" charset="-122"/>
                <a:cs typeface="Cordia New" panose="020B0304020202020204" pitchFamily="34" charset="-34"/>
              </a:rPr>
              <a:t>- </a:t>
            </a:r>
            <a:r>
              <a:rPr lang="en-AU" sz="2000" kern="100" dirty="0">
                <a:solidFill>
                  <a:srgbClr val="00B0F0"/>
                </a:solidFill>
                <a:effectLst/>
                <a:latin typeface="Aptos" panose="020B0004020202020204" pitchFamily="34" charset="0"/>
                <a:ea typeface="DengXian" panose="02010600030101010101" pitchFamily="2" charset="-122"/>
                <a:cs typeface="Cordia New" panose="020B0304020202020204" pitchFamily="34" charset="-34"/>
              </a:rPr>
              <a:t>based on a mixed-member proportional representation </a:t>
            </a:r>
          </a:p>
          <a:p>
            <a:pPr>
              <a:lnSpc>
                <a:spcPct val="107000"/>
              </a:lnSpc>
              <a:spcAft>
                <a:spcPts val="800"/>
              </a:spcAft>
            </a:pPr>
            <a:r>
              <a:rPr lang="en-AU" sz="2000" kern="100" dirty="0">
                <a:solidFill>
                  <a:srgbClr val="00B0F0"/>
                </a:solidFill>
                <a:effectLst/>
                <a:latin typeface="Aptos" panose="020B0004020202020204" pitchFamily="34" charset="0"/>
                <a:ea typeface="DengXian" panose="02010600030101010101" pitchFamily="2" charset="-122"/>
                <a:cs typeface="Cordia New" panose="020B0304020202020204" pitchFamily="34" charset="-34"/>
              </a:rPr>
              <a:t>- Seats in the Chamber of Deputies are allocated proportionally to political parties or coalitions</a:t>
            </a:r>
          </a:p>
          <a:p>
            <a:r>
              <a:rPr lang="en-AU" sz="2000" dirty="0">
                <a:solidFill>
                  <a:srgbClr val="00B0F0"/>
                </a:solidFill>
                <a:effectLst/>
                <a:latin typeface="Aptos" panose="020B0004020202020204" pitchFamily="34" charset="0"/>
                <a:ea typeface="DengXian" panose="02010600030101010101" pitchFamily="2" charset="-122"/>
                <a:cs typeface="Cordia New" panose="020B0304020202020204" pitchFamily="34" charset="-34"/>
              </a:rPr>
              <a:t>- The electoral law in Jordan stipulates a quota for women's representation in the Chamber of Deputies, </a:t>
            </a:r>
            <a:endParaRPr lang="en-AU" sz="2000" dirty="0">
              <a:solidFill>
                <a:srgbClr val="00B0F0"/>
              </a:solidFill>
            </a:endParaRPr>
          </a:p>
        </p:txBody>
      </p:sp>
    </p:spTree>
    <p:extLst>
      <p:ext uri="{BB962C8B-B14F-4D97-AF65-F5344CB8AC3E}">
        <p14:creationId xmlns:p14="http://schemas.microsoft.com/office/powerpoint/2010/main" val="160852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06372-E780-38C6-EF1A-D6465543FD38}"/>
              </a:ext>
            </a:extLst>
          </p:cNvPr>
          <p:cNvSpPr txBox="1"/>
          <p:nvPr/>
        </p:nvSpPr>
        <p:spPr>
          <a:xfrm>
            <a:off x="963561" y="688258"/>
            <a:ext cx="10156723" cy="6047938"/>
          </a:xfrm>
          <a:prstGeom prst="rect">
            <a:avLst/>
          </a:prstGeom>
          <a:noFill/>
        </p:spPr>
        <p:txBody>
          <a:bodyPr wrap="square">
            <a:spAutoFit/>
          </a:bodyPr>
          <a:lstStyle/>
          <a:p>
            <a:pPr>
              <a:lnSpc>
                <a:spcPct val="107000"/>
              </a:lnSpc>
              <a:spcAft>
                <a:spcPts val="800"/>
              </a:spcAft>
            </a:pPr>
            <a:r>
              <a:rPr lang="en-AU" sz="3200" kern="100" dirty="0">
                <a:solidFill>
                  <a:srgbClr val="00B0F0"/>
                </a:solidFill>
                <a:effectLst/>
                <a:latin typeface="Aptos" panose="020B0004020202020204" pitchFamily="34" charset="0"/>
                <a:ea typeface="DengXian" panose="02010600030101010101" pitchFamily="2" charset="-122"/>
                <a:cs typeface="Cordia New" panose="020B0304020202020204" pitchFamily="34" charset="-34"/>
              </a:rPr>
              <a:t>2. Voter Eligibility:</a:t>
            </a:r>
          </a:p>
          <a:p>
            <a:pPr>
              <a:lnSpc>
                <a:spcPct val="107000"/>
              </a:lnSpc>
              <a:spcAft>
                <a:spcPts val="800"/>
              </a:spcAft>
            </a:pPr>
            <a:r>
              <a:rPr lang="en-AU" sz="2000" kern="100" dirty="0">
                <a:effectLst/>
                <a:latin typeface="Aptos" panose="020B0004020202020204" pitchFamily="34" charset="0"/>
                <a:ea typeface="DengXian" panose="02010600030101010101" pitchFamily="2" charset="-122"/>
                <a:cs typeface="Cordia New" panose="020B0304020202020204" pitchFamily="34" charset="-34"/>
              </a:rPr>
              <a:t>   - citizens who are at least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18 years old</a:t>
            </a:r>
          </a:p>
          <a:p>
            <a:pPr>
              <a:lnSpc>
                <a:spcPct val="107000"/>
              </a:lnSpc>
              <a:spcAft>
                <a:spcPts val="800"/>
              </a:spcAft>
            </a:pPr>
            <a:r>
              <a:rPr lang="en-AU" sz="2000" kern="100" dirty="0">
                <a:effectLst/>
                <a:latin typeface="Aptos" panose="020B0004020202020204" pitchFamily="34" charset="0"/>
                <a:ea typeface="DengXian" panose="02010600030101010101" pitchFamily="2" charset="-122"/>
                <a:cs typeface="Cordia New" panose="020B0304020202020204" pitchFamily="34" charset="-34"/>
              </a:rPr>
              <a:t>   -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specific criteria for candidates </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running for office </a:t>
            </a:r>
            <a:r>
              <a:rPr lang="en-AU" sz="1800" kern="100" dirty="0">
                <a:effectLst/>
                <a:latin typeface="Aptos" panose="020B0004020202020204" pitchFamily="34" charset="0"/>
                <a:ea typeface="DengXian" panose="02010600030101010101" pitchFamily="2" charset="-122"/>
                <a:cs typeface="Cordia New" panose="020B0304020202020204" pitchFamily="34" charset="-34"/>
              </a:rPr>
              <a:t> </a:t>
            </a:r>
          </a:p>
          <a:p>
            <a:pPr>
              <a:lnSpc>
                <a:spcPct val="107000"/>
              </a:lnSpc>
              <a:spcAft>
                <a:spcPts val="800"/>
              </a:spcAft>
            </a:pPr>
            <a:endParaRPr lang="en-AU" sz="1800" kern="100" dirty="0">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3200" kern="100" dirty="0">
                <a:solidFill>
                  <a:srgbClr val="00B0F0"/>
                </a:solidFill>
                <a:effectLst/>
                <a:latin typeface="Aptos" panose="020B0004020202020204" pitchFamily="34" charset="0"/>
                <a:ea typeface="DengXian" panose="02010600030101010101" pitchFamily="2" charset="-122"/>
                <a:cs typeface="Cordia New" panose="020B0304020202020204" pitchFamily="34" charset="-34"/>
              </a:rPr>
              <a:t>3. Local Elections:</a:t>
            </a:r>
          </a:p>
          <a:p>
            <a:pPr>
              <a:lnSpc>
                <a:spcPct val="107000"/>
              </a:lnSpc>
              <a:spcAft>
                <a:spcPts val="800"/>
              </a:spcAft>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   </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 to elect members of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municipal councils and mayors </a:t>
            </a:r>
          </a:p>
          <a:p>
            <a:pPr>
              <a:lnSpc>
                <a:spcPct val="107000"/>
              </a:lnSpc>
              <a:spcAft>
                <a:spcPts val="800"/>
              </a:spcAft>
            </a:pPr>
            <a:r>
              <a:rPr lang="en-AU" sz="2000" kern="100" dirty="0">
                <a:effectLst/>
                <a:latin typeface="Aptos" panose="020B0004020202020204" pitchFamily="34" charset="0"/>
                <a:ea typeface="DengXian" panose="02010600030101010101" pitchFamily="2" charset="-122"/>
                <a:cs typeface="Cordia New" panose="020B0304020202020204" pitchFamily="34" charset="-34"/>
              </a:rPr>
              <a:t>   - The electoral </a:t>
            </a:r>
            <a:r>
              <a:rPr lang="en-AU" sz="2000" kern="100" dirty="0">
                <a:solidFill>
                  <a:schemeClr val="tx2"/>
                </a:solidFill>
                <a:effectLst/>
                <a:latin typeface="Aptos" panose="020B0004020202020204" pitchFamily="34" charset="0"/>
                <a:ea typeface="DengXian" panose="02010600030101010101" pitchFamily="2" charset="-122"/>
                <a:cs typeface="Cordia New" panose="020B0304020202020204" pitchFamily="34" charset="-34"/>
              </a:rPr>
              <a:t>process f</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or local elections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may var</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y depending on the specific municipality</a:t>
            </a:r>
          </a:p>
          <a:p>
            <a:pPr>
              <a:lnSpc>
                <a:spcPct val="107000"/>
              </a:lnSpc>
              <a:spcAft>
                <a:spcPts val="800"/>
              </a:spcAft>
            </a:pPr>
            <a:r>
              <a:rPr lang="en-AU" sz="2000" kern="100" dirty="0">
                <a:latin typeface="Aptos" panose="020B0004020202020204" pitchFamily="34" charset="0"/>
                <a:ea typeface="DengXian" panose="02010600030101010101" pitchFamily="2" charset="-122"/>
                <a:cs typeface="Cordia New" panose="020B0304020202020204" pitchFamily="34" charset="-34"/>
              </a:rPr>
              <a:t>--------------------------------------------------------------------------------------------------------------------</a:t>
            </a:r>
          </a:p>
          <a:p>
            <a:pPr>
              <a:lnSpc>
                <a:spcPct val="107000"/>
              </a:lnSpc>
              <a:spcAft>
                <a:spcPts val="800"/>
              </a:spcAft>
            </a:pPr>
            <a:r>
              <a:rPr lang="en-AU" sz="2000" kern="100" dirty="0">
                <a:solidFill>
                  <a:srgbClr val="FF0000"/>
                </a:solidFill>
                <a:effectLst/>
                <a:latin typeface="Aptos" panose="020B0004020202020204" pitchFamily="34" charset="0"/>
                <a:ea typeface="DengXian" panose="02010600030101010101" pitchFamily="2" charset="-122"/>
                <a:cs typeface="Cordia New" panose="020B0304020202020204" pitchFamily="34" charset="-34"/>
              </a:rPr>
              <a:t>Overall,</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 the voting system in Jordan aims to provide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representation </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for various political parties and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ensure a fair allocation of seats </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in the Chamber of Deputies. Additionally, efforts have been made to </a:t>
            </a:r>
            <a:r>
              <a:rPr lang="en-AU" sz="2000" kern="100" dirty="0">
                <a:solidFill>
                  <a:schemeClr val="accent5"/>
                </a:solidFill>
                <a:effectLst/>
                <a:latin typeface="Aptos" panose="020B0004020202020204" pitchFamily="34" charset="0"/>
                <a:ea typeface="DengXian" panose="02010600030101010101" pitchFamily="2" charset="-122"/>
                <a:cs typeface="Cordia New" panose="020B0304020202020204" pitchFamily="34" charset="-34"/>
              </a:rPr>
              <a:t>promote inclusivity </a:t>
            </a:r>
            <a:r>
              <a:rPr lang="en-AU" sz="2000" kern="100" dirty="0">
                <a:effectLst/>
                <a:latin typeface="Aptos" panose="020B0004020202020204" pitchFamily="34" charset="0"/>
                <a:ea typeface="DengXian" panose="02010600030101010101" pitchFamily="2" charset="-122"/>
                <a:cs typeface="Cordia New" panose="020B0304020202020204" pitchFamily="34" charset="-34"/>
              </a:rPr>
              <a:t>through measures such as quotas for women's representation in Parliament.</a:t>
            </a:r>
          </a:p>
          <a:p>
            <a:pPr>
              <a:lnSpc>
                <a:spcPct val="107000"/>
              </a:lnSpc>
              <a:spcAft>
                <a:spcPts val="800"/>
              </a:spcAft>
            </a:pPr>
            <a:endParaRPr lang="en-AU" sz="2000" kern="100" dirty="0">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endParaRPr lang="en-AU" sz="1800" kern="100" dirty="0">
              <a:effectLst/>
              <a:latin typeface="Aptos" panose="020B0004020202020204" pitchFamily="34" charset="0"/>
              <a:ea typeface="DengXian" panose="02010600030101010101" pitchFamily="2" charset="-122"/>
              <a:cs typeface="Cordia New" panose="020B0304020202020204" pitchFamily="34" charset="-34"/>
            </a:endParaRPr>
          </a:p>
        </p:txBody>
      </p:sp>
    </p:spTree>
    <p:extLst>
      <p:ext uri="{BB962C8B-B14F-4D97-AF65-F5344CB8AC3E}">
        <p14:creationId xmlns:p14="http://schemas.microsoft.com/office/powerpoint/2010/main" val="115411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C437-C5BB-DDBE-DBB9-6D9B7C2AA510}"/>
              </a:ext>
            </a:extLst>
          </p:cNvPr>
          <p:cNvSpPr>
            <a:spLocks noGrp="1"/>
          </p:cNvSpPr>
          <p:nvPr>
            <p:ph type="title"/>
          </p:nvPr>
        </p:nvSpPr>
        <p:spPr/>
        <p:txBody>
          <a:bodyPr/>
          <a:lstStyle/>
          <a:p>
            <a:r>
              <a:rPr lang="en-AU" dirty="0">
                <a:solidFill>
                  <a:srgbClr val="C00000"/>
                </a:solidFill>
              </a:rPr>
              <a:t>Languages: Official = Arabic</a:t>
            </a:r>
          </a:p>
        </p:txBody>
      </p:sp>
      <p:sp>
        <p:nvSpPr>
          <p:cNvPr id="4" name="TextBox 3">
            <a:extLst>
              <a:ext uri="{FF2B5EF4-FFF2-40B4-BE49-F238E27FC236}">
                <a16:creationId xmlns:a16="http://schemas.microsoft.com/office/drawing/2014/main" id="{870B07F5-D388-776B-B91D-DBF3CC22B962}"/>
              </a:ext>
            </a:extLst>
          </p:cNvPr>
          <p:cNvSpPr txBox="1"/>
          <p:nvPr/>
        </p:nvSpPr>
        <p:spPr>
          <a:xfrm>
            <a:off x="1612490" y="2438399"/>
            <a:ext cx="9724103" cy="3661515"/>
          </a:xfrm>
          <a:prstGeom prst="rect">
            <a:avLst/>
          </a:prstGeom>
          <a:noFill/>
        </p:spPr>
        <p:txBody>
          <a:bodyPr wrap="square">
            <a:spAutoFit/>
          </a:bodyPr>
          <a:lstStyle/>
          <a:p>
            <a:pPr>
              <a:lnSpc>
                <a:spcPct val="107000"/>
              </a:lnSpc>
              <a:spcAft>
                <a:spcPts val="800"/>
              </a:spcAft>
            </a:pPr>
            <a:r>
              <a:rPr lang="en-AU" sz="24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rPr>
              <a:t>1. Jordanian Arabic  </a:t>
            </a:r>
          </a:p>
          <a:p>
            <a:pPr>
              <a:lnSpc>
                <a:spcPct val="107000"/>
              </a:lnSpc>
              <a:spcAft>
                <a:spcPts val="800"/>
              </a:spcAft>
            </a:pPr>
            <a:r>
              <a:rPr lang="en-AU" sz="24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rPr>
              <a:t>2. English  </a:t>
            </a:r>
          </a:p>
          <a:p>
            <a:pPr>
              <a:lnSpc>
                <a:spcPct val="107000"/>
              </a:lnSpc>
              <a:spcAft>
                <a:spcPts val="800"/>
              </a:spcAft>
            </a:pPr>
            <a:r>
              <a:rPr lang="en-AU" sz="24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rPr>
              <a:t>3. Bedouin Arabic</a:t>
            </a:r>
          </a:p>
          <a:p>
            <a:pPr>
              <a:lnSpc>
                <a:spcPct val="107000"/>
              </a:lnSpc>
              <a:spcAft>
                <a:spcPts val="800"/>
              </a:spcAft>
            </a:pPr>
            <a:r>
              <a:rPr lang="en-AU" sz="24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rPr>
              <a:t>4. Armenian  </a:t>
            </a:r>
          </a:p>
          <a:p>
            <a:pPr>
              <a:lnSpc>
                <a:spcPct val="107000"/>
              </a:lnSpc>
              <a:spcAft>
                <a:spcPts val="800"/>
              </a:spcAft>
            </a:pPr>
            <a:r>
              <a:rPr lang="en-AU" sz="24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rPr>
              <a:t>5. Circassian  </a:t>
            </a:r>
          </a:p>
          <a:p>
            <a:pPr>
              <a:lnSpc>
                <a:spcPct val="107000"/>
              </a:lnSpc>
              <a:spcAft>
                <a:spcPts val="800"/>
              </a:spcAft>
            </a:pPr>
            <a:r>
              <a:rPr lang="en-AU" sz="24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rPr>
              <a:t>6. Chechen</a:t>
            </a:r>
            <a:endParaRPr lang="en-AU" sz="1800" kern="100" dirty="0">
              <a:solidFill>
                <a:schemeClr val="accent3"/>
              </a:solidFill>
              <a:effectLst/>
              <a:latin typeface="Aptos" panose="020B0004020202020204" pitchFamily="34" charset="0"/>
              <a:ea typeface="DengXian" panose="02010600030101010101" pitchFamily="2" charset="-122"/>
              <a:cs typeface="Cordia New" panose="020B0304020202020204" pitchFamily="34" charset="-34"/>
            </a:endParaRPr>
          </a:p>
          <a:p>
            <a:pPr>
              <a:lnSpc>
                <a:spcPct val="107000"/>
              </a:lnSpc>
              <a:spcAft>
                <a:spcPts val="800"/>
              </a:spcAft>
            </a:pPr>
            <a:r>
              <a:rPr lang="en-AU" sz="1800" kern="100" dirty="0">
                <a:effectLst/>
                <a:latin typeface="Aptos" panose="020B0004020202020204" pitchFamily="34" charset="0"/>
                <a:ea typeface="DengXian" panose="02010600030101010101" pitchFamily="2" charset="-122"/>
                <a:cs typeface="Cordia New" panose="020B0304020202020204" pitchFamily="34" charset="-34"/>
              </a:rPr>
              <a:t>These are some of the main languages spoken in Jordan, reflecting the country's diverse cultural and ethnic makeup.  </a:t>
            </a:r>
          </a:p>
        </p:txBody>
      </p:sp>
    </p:spTree>
    <p:extLst>
      <p:ext uri="{BB962C8B-B14F-4D97-AF65-F5344CB8AC3E}">
        <p14:creationId xmlns:p14="http://schemas.microsoft.com/office/powerpoint/2010/main" val="260271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jpg"/>
          <p:cNvPicPr>
            <a:picLocks noGrp="1"/>
          </p:cNvPicPr>
          <p:nvPr>
            <p:ph idx="1"/>
          </p:nvPr>
        </p:nvPicPr>
        <p:blipFill>
          <a:blip r:embed="rId2"/>
          <a:stretch>
            <a:fillRect/>
          </a:stretch>
        </p:blipFill>
        <p:spPr>
          <a:xfrm>
            <a:off x="0" y="0"/>
            <a:ext cx="12216000" cy="6858000"/>
          </a:xfrm>
        </p:spPr>
      </p:pic>
      <p:grpSp>
        <p:nvGrpSpPr>
          <p:cNvPr id="9" name="Group 8"/>
          <p:cNvGrpSpPr/>
          <p:nvPr/>
        </p:nvGrpSpPr>
        <p:grpSpPr>
          <a:xfrm>
            <a:off x="1523999" y="4114800"/>
            <a:ext cx="9261987" cy="1676400"/>
            <a:chOff x="0" y="4267200"/>
            <a:chExt cx="9144000"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0"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Economy &amp; Challenges : </a:t>
              </a:r>
              <a:r>
                <a:rPr lang="en-US" sz="3600" b="1" dirty="0">
                  <a:solidFill>
                    <a:schemeClr val="tx1"/>
                  </a:solidFill>
                </a:rPr>
                <a:t>Kerry</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tx1"/>
            </a:solidFill>
          </a:ln>
        </p:spPr>
        <p:txBody>
          <a:bodyPr/>
          <a:lstStyle/>
          <a:p>
            <a:pPr algn="ctr"/>
            <a:r>
              <a:rPr lang="en-US" dirty="0"/>
              <a:t>Jordan Economy</a:t>
            </a:r>
          </a:p>
        </p:txBody>
      </p:sp>
      <p:sp>
        <p:nvSpPr>
          <p:cNvPr id="3" name="Content Placeholder 2"/>
          <p:cNvSpPr>
            <a:spLocks noGrp="1"/>
          </p:cNvSpPr>
          <p:nvPr>
            <p:ph idx="1"/>
          </p:nvPr>
        </p:nvSpPr>
        <p:spPr>
          <a:xfrm>
            <a:off x="292608" y="2194560"/>
            <a:ext cx="11594592" cy="4114800"/>
          </a:xfrm>
          <a:solidFill>
            <a:schemeClr val="accent2">
              <a:lumMod val="60000"/>
              <a:lumOff val="40000"/>
            </a:schemeClr>
          </a:solidFill>
        </p:spPr>
        <p:txBody>
          <a:bodyPr>
            <a:noAutofit/>
          </a:bodyPr>
          <a:lstStyle/>
          <a:p>
            <a:endParaRPr lang="en-AU" dirty="0">
              <a:solidFill>
                <a:srgbClr val="484247"/>
              </a:solidFill>
              <a:highlight>
                <a:srgbClr val="FFFFFF"/>
              </a:highlight>
            </a:endParaRPr>
          </a:p>
          <a:p>
            <a:r>
              <a:rPr lang="en-AU" sz="3000" b="1" dirty="0">
                <a:solidFill>
                  <a:srgbClr val="484247"/>
                </a:solidFill>
                <a:highlight>
                  <a:srgbClr val="FFFFFF"/>
                </a:highlight>
              </a:rPr>
              <a:t>Jordan’s economy is classified as an ‘emerging market economy’</a:t>
            </a:r>
          </a:p>
          <a:p>
            <a:r>
              <a:rPr lang="en-AU" sz="3000" b="1" dirty="0">
                <a:solidFill>
                  <a:srgbClr val="484247"/>
                </a:solidFill>
                <a:highlight>
                  <a:srgbClr val="FFFFFF"/>
                </a:highlight>
              </a:rPr>
              <a:t>Central Bank of Jordan established in 1964</a:t>
            </a:r>
          </a:p>
          <a:p>
            <a:r>
              <a:rPr lang="en-AU" sz="3000" b="1" dirty="0">
                <a:solidFill>
                  <a:srgbClr val="484247"/>
                </a:solidFill>
                <a:highlight>
                  <a:srgbClr val="FFFFFF"/>
                </a:highlight>
              </a:rPr>
              <a:t>The Central Bank is the sole issuer of the Jordanian dinar </a:t>
            </a:r>
          </a:p>
          <a:p>
            <a:r>
              <a:rPr lang="en-AU" sz="3000" b="1" dirty="0">
                <a:solidFill>
                  <a:srgbClr val="484247"/>
                </a:solidFill>
                <a:highlight>
                  <a:srgbClr val="FFFFFF"/>
                </a:highlight>
              </a:rPr>
              <a:t>IMF has pegged the Jordanian dinar to approx. US$0.710</a:t>
            </a:r>
          </a:p>
          <a:p>
            <a:r>
              <a:rPr lang="en-AU" sz="3000" b="1" dirty="0">
                <a:solidFill>
                  <a:srgbClr val="484247"/>
                </a:solidFill>
                <a:highlight>
                  <a:srgbClr val="FFFFFF"/>
                </a:highlight>
              </a:rPr>
              <a:t>World Bank classifies Jordan as a ‘lower middle-class country’</a:t>
            </a:r>
          </a:p>
          <a:p>
            <a:r>
              <a:rPr lang="en-AU" sz="3000" b="1" dirty="0">
                <a:solidFill>
                  <a:srgbClr val="484247"/>
                </a:solidFill>
                <a:highlight>
                  <a:srgbClr val="FFFFFF"/>
                </a:highlight>
              </a:rPr>
              <a:t>Free trade agreements with the US and other countries</a:t>
            </a:r>
          </a:p>
          <a:p>
            <a:endParaRPr lang="en-AU" dirty="0">
              <a:solidFill>
                <a:srgbClr val="484247"/>
              </a:solidFill>
              <a:highlight>
                <a:srgbClr val="FFFFFF"/>
              </a:highlight>
            </a:endParaRPr>
          </a:p>
        </p:txBody>
      </p:sp>
    </p:spTree>
    <p:extLst>
      <p:ext uri="{BB962C8B-B14F-4D97-AF65-F5344CB8AC3E}">
        <p14:creationId xmlns:p14="http://schemas.microsoft.com/office/powerpoint/2010/main" val="1399436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tx1"/>
            </a:solidFill>
          </a:ln>
        </p:spPr>
        <p:txBody>
          <a:bodyPr/>
          <a:lstStyle/>
          <a:p>
            <a:pPr algn="ctr"/>
            <a:r>
              <a:rPr lang="en-US" dirty="0"/>
              <a:t>Jordan Economy</a:t>
            </a:r>
          </a:p>
        </p:txBody>
      </p:sp>
      <p:sp>
        <p:nvSpPr>
          <p:cNvPr id="3" name="Content Placeholder 2"/>
          <p:cNvSpPr>
            <a:spLocks noGrp="1"/>
          </p:cNvSpPr>
          <p:nvPr>
            <p:ph idx="1"/>
          </p:nvPr>
        </p:nvSpPr>
        <p:spPr>
          <a:xfrm>
            <a:off x="0" y="1920240"/>
            <a:ext cx="12192000" cy="4736591"/>
          </a:xfrm>
          <a:solidFill>
            <a:schemeClr val="accent2">
              <a:lumMod val="60000"/>
              <a:lumOff val="40000"/>
            </a:schemeClr>
          </a:solidFill>
        </p:spPr>
        <p:txBody>
          <a:bodyPr>
            <a:normAutofit/>
          </a:bodyPr>
          <a:lstStyle/>
          <a:p>
            <a:endParaRPr lang="en-AU" sz="2400" dirty="0">
              <a:solidFill>
                <a:srgbClr val="484247"/>
              </a:solidFill>
              <a:highlight>
                <a:srgbClr val="FFFFFF"/>
              </a:highlight>
            </a:endParaRPr>
          </a:p>
          <a:p>
            <a:r>
              <a:rPr lang="en-AU" b="1" dirty="0">
                <a:solidFill>
                  <a:srgbClr val="484247"/>
                </a:solidFill>
                <a:highlight>
                  <a:srgbClr val="FFFFFF"/>
                </a:highlight>
              </a:rPr>
              <a:t>Service industries account for 70% economy </a:t>
            </a:r>
          </a:p>
          <a:p>
            <a:r>
              <a:rPr lang="en-AU" b="1" dirty="0">
                <a:solidFill>
                  <a:srgbClr val="484247"/>
                </a:solidFill>
                <a:highlight>
                  <a:srgbClr val="FFFFFF"/>
                </a:highlight>
              </a:rPr>
              <a:t>Industry &amp; agriculture have 30%</a:t>
            </a:r>
          </a:p>
          <a:p>
            <a:r>
              <a:rPr lang="en-AU" b="1" dirty="0">
                <a:solidFill>
                  <a:srgbClr val="484247"/>
                </a:solidFill>
                <a:highlight>
                  <a:srgbClr val="FFFFFF"/>
                </a:highlight>
              </a:rPr>
              <a:t>Agriculture: 40% of Gross National Income in 1950s to 6% in 1980s</a:t>
            </a:r>
          </a:p>
          <a:p>
            <a:r>
              <a:rPr lang="en-AU" b="1" dirty="0">
                <a:solidFill>
                  <a:srgbClr val="484247"/>
                </a:solidFill>
                <a:highlight>
                  <a:srgbClr val="FFFFFF"/>
                </a:highlight>
              </a:rPr>
              <a:t>Jordan is one of the poorest countries in terms of water per capita </a:t>
            </a:r>
          </a:p>
          <a:p>
            <a:r>
              <a:rPr lang="en-AU" b="1" dirty="0">
                <a:solidFill>
                  <a:srgbClr val="484247"/>
                </a:solidFill>
                <a:highlight>
                  <a:srgbClr val="FFFFFF"/>
                </a:highlight>
              </a:rPr>
              <a:t>Jordan Valley produces fruit, vegetables, cereal</a:t>
            </a:r>
          </a:p>
          <a:p>
            <a:r>
              <a:rPr lang="en-AU" b="1" dirty="0">
                <a:solidFill>
                  <a:srgbClr val="484247"/>
                </a:solidFill>
                <a:highlight>
                  <a:srgbClr val="FFFFFF"/>
                </a:highlight>
              </a:rPr>
              <a:t>Small fishing and forestry industry</a:t>
            </a:r>
          </a:p>
          <a:p>
            <a:r>
              <a:rPr lang="en-AU" b="1" dirty="0">
                <a:solidFill>
                  <a:srgbClr val="484247"/>
                </a:solidFill>
                <a:highlight>
                  <a:srgbClr val="FFFFFF"/>
                </a:highlight>
              </a:rPr>
              <a:t>3rd largest producer of World’s raw phosphates</a:t>
            </a:r>
          </a:p>
          <a:p>
            <a:r>
              <a:rPr lang="en-AU" b="1" dirty="0">
                <a:solidFill>
                  <a:srgbClr val="484247"/>
                </a:solidFill>
                <a:highlight>
                  <a:srgbClr val="FFFFFF"/>
                </a:highlight>
              </a:rPr>
              <a:t>Exports also include fertilisers, clothing &amp; pharmaceuticals  </a:t>
            </a:r>
          </a:p>
          <a:p>
            <a:endParaRPr lang="en-AU" sz="2400" dirty="0">
              <a:solidFill>
                <a:srgbClr val="484247"/>
              </a:solidFill>
              <a:highlight>
                <a:srgbClr val="FFFFFF"/>
              </a:highlight>
            </a:endParaRPr>
          </a:p>
          <a:p>
            <a:endParaRPr lang="en-AU" sz="1800" dirty="0">
              <a:solidFill>
                <a:srgbClr val="484247"/>
              </a:solidFill>
              <a:highlight>
                <a:srgbClr val="FFFFFF"/>
              </a:highlight>
            </a:endParaRPr>
          </a:p>
          <a:p>
            <a:endParaRPr lang="en-US" sz="2400" dirty="0"/>
          </a:p>
        </p:txBody>
      </p:sp>
    </p:spTree>
    <p:extLst>
      <p:ext uri="{BB962C8B-B14F-4D97-AF65-F5344CB8AC3E}">
        <p14:creationId xmlns:p14="http://schemas.microsoft.com/office/powerpoint/2010/main" val="380217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tx1"/>
            </a:solidFill>
          </a:ln>
        </p:spPr>
        <p:txBody>
          <a:bodyPr/>
          <a:lstStyle/>
          <a:p>
            <a:pPr algn="ctr"/>
            <a:r>
              <a:rPr lang="en-US" dirty="0"/>
              <a:t>Jordan Economy</a:t>
            </a:r>
          </a:p>
        </p:txBody>
      </p:sp>
      <p:sp>
        <p:nvSpPr>
          <p:cNvPr id="3" name="Content Placeholder 2"/>
          <p:cNvSpPr>
            <a:spLocks noGrp="1"/>
          </p:cNvSpPr>
          <p:nvPr>
            <p:ph idx="1"/>
          </p:nvPr>
        </p:nvSpPr>
        <p:spPr>
          <a:xfrm>
            <a:off x="0" y="2286000"/>
            <a:ext cx="12192000" cy="3913632"/>
          </a:xfrm>
          <a:solidFill>
            <a:schemeClr val="accent2">
              <a:lumMod val="60000"/>
              <a:lumOff val="40000"/>
            </a:schemeClr>
          </a:solidFill>
        </p:spPr>
        <p:txBody>
          <a:bodyPr>
            <a:normAutofit/>
          </a:bodyPr>
          <a:lstStyle/>
          <a:p>
            <a:endParaRPr lang="en-AU" b="1" dirty="0">
              <a:solidFill>
                <a:srgbClr val="484247"/>
              </a:solidFill>
              <a:highlight>
                <a:srgbClr val="FFFFFF"/>
              </a:highlight>
            </a:endParaRPr>
          </a:p>
          <a:p>
            <a:r>
              <a:rPr lang="en-AU" b="1" dirty="0">
                <a:solidFill>
                  <a:srgbClr val="484247"/>
                </a:solidFill>
                <a:highlight>
                  <a:srgbClr val="FFFFFF"/>
                </a:highlight>
              </a:rPr>
              <a:t>Seeks to become a regional centre of excellence in 3 key areas:</a:t>
            </a:r>
          </a:p>
          <a:p>
            <a:r>
              <a:rPr lang="en-AU" b="1" dirty="0">
                <a:solidFill>
                  <a:srgbClr val="484247"/>
                </a:solidFill>
                <a:highlight>
                  <a:srgbClr val="FFFFFF"/>
                </a:highlight>
              </a:rPr>
              <a:t>Education, IT &amp; health services</a:t>
            </a:r>
          </a:p>
          <a:p>
            <a:r>
              <a:rPr lang="en-AU" b="1" dirty="0">
                <a:solidFill>
                  <a:srgbClr val="484247"/>
                </a:solidFill>
                <a:highlight>
                  <a:srgbClr val="FFFFFF"/>
                </a:highlight>
              </a:rPr>
              <a:t>Aims to improve and modernise transportation of goods and people</a:t>
            </a:r>
          </a:p>
          <a:p>
            <a:r>
              <a:rPr lang="en-AU" b="1" dirty="0">
                <a:solidFill>
                  <a:srgbClr val="484247"/>
                </a:solidFill>
                <a:highlight>
                  <a:srgbClr val="FFFFFF"/>
                </a:highlight>
              </a:rPr>
              <a:t>Capital Amman is in the top 10 world cities for tech start-up launches</a:t>
            </a:r>
          </a:p>
          <a:p>
            <a:r>
              <a:rPr lang="en-AU" b="1" dirty="0">
                <a:solidFill>
                  <a:srgbClr val="484247"/>
                </a:solidFill>
                <a:highlight>
                  <a:srgbClr val="FFFFFF"/>
                </a:highlight>
              </a:rPr>
              <a:t>Hosted World Economic Forum on Middle East and Nth Africa 6 times</a:t>
            </a:r>
          </a:p>
          <a:p>
            <a:r>
              <a:rPr lang="en-AU" b="1" dirty="0">
                <a:solidFill>
                  <a:srgbClr val="484247"/>
                </a:solidFill>
                <a:highlight>
                  <a:srgbClr val="FFFFFF"/>
                </a:highlight>
              </a:rPr>
              <a:t>Hosts prestigious Mercedes Benz Fashion Week semi-annually   </a:t>
            </a:r>
          </a:p>
          <a:p>
            <a:endParaRPr lang="en-AU" sz="1800" dirty="0">
              <a:solidFill>
                <a:srgbClr val="484247"/>
              </a:solidFill>
              <a:highlight>
                <a:srgbClr val="FFFFFF"/>
              </a:highlight>
            </a:endParaRPr>
          </a:p>
          <a:p>
            <a:endParaRPr lang="en-US" sz="2400" dirty="0"/>
          </a:p>
        </p:txBody>
      </p:sp>
    </p:spTree>
    <p:extLst>
      <p:ext uri="{BB962C8B-B14F-4D97-AF65-F5344CB8AC3E}">
        <p14:creationId xmlns:p14="http://schemas.microsoft.com/office/powerpoint/2010/main" val="202907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90E-CAA0-3E8F-1C08-324807DACE42}"/>
              </a:ext>
            </a:extLst>
          </p:cNvPr>
          <p:cNvSpPr>
            <a:spLocks noGrp="1"/>
          </p:cNvSpPr>
          <p:nvPr>
            <p:ph type="ctrTitle"/>
          </p:nvPr>
        </p:nvSpPr>
        <p:spPr>
          <a:xfrm>
            <a:off x="1524000" y="1122363"/>
            <a:ext cx="9144000" cy="45719"/>
          </a:xfrm>
        </p:spPr>
        <p:txBody>
          <a:bodyPr>
            <a:normAutofit fontScale="90000"/>
          </a:bodyPr>
          <a:lstStyle/>
          <a:p>
            <a:endParaRPr lang="en-AU" dirty="0"/>
          </a:p>
        </p:txBody>
      </p:sp>
      <p:sp>
        <p:nvSpPr>
          <p:cNvPr id="3" name="Subtitle 2">
            <a:extLst>
              <a:ext uri="{FF2B5EF4-FFF2-40B4-BE49-F238E27FC236}">
                <a16:creationId xmlns:a16="http://schemas.microsoft.com/office/drawing/2014/main" id="{BE4863E9-DF74-B754-A47B-2BA88C3A650A}"/>
              </a:ext>
            </a:extLst>
          </p:cNvPr>
          <p:cNvSpPr>
            <a:spLocks noGrp="1"/>
          </p:cNvSpPr>
          <p:nvPr>
            <p:ph type="subTitle" idx="1"/>
          </p:nvPr>
        </p:nvSpPr>
        <p:spPr>
          <a:xfrm>
            <a:off x="1426590" y="801279"/>
            <a:ext cx="9144000" cy="5655866"/>
          </a:xfrm>
        </p:spPr>
        <p:txBody>
          <a:bodyPr>
            <a:noAutofit/>
          </a:bodyPr>
          <a:lstStyle/>
          <a:p>
            <a:r>
              <a:rPr lang="en-AU" sz="3600" dirty="0"/>
              <a:t>References</a:t>
            </a:r>
          </a:p>
          <a:p>
            <a:r>
              <a:rPr lang="en-AU" sz="3600" dirty="0">
                <a:hlinkClick r:id="rId2"/>
              </a:rPr>
              <a:t>Jordan | History, Population, Flag, Map, King, &amp; Facts | Britannica</a:t>
            </a:r>
            <a:endParaRPr lang="en-AU" sz="3600" dirty="0"/>
          </a:p>
          <a:p>
            <a:r>
              <a:rPr lang="en-US" sz="3600" dirty="0">
                <a:hlinkClick r:id="rId3"/>
              </a:rPr>
              <a:t>Jordan - 2021 World Factbook Archive (cia.gov)</a:t>
            </a:r>
            <a:endParaRPr lang="en-US" sz="3600" dirty="0"/>
          </a:p>
          <a:p>
            <a:r>
              <a:rPr lang="en-US" sz="3600" dirty="0">
                <a:hlinkClick r:id="rId4"/>
              </a:rPr>
              <a:t>The Country of Jordan - Facts and History (thoughtco.com)</a:t>
            </a:r>
            <a:endParaRPr lang="en-AU" sz="3600" dirty="0"/>
          </a:p>
        </p:txBody>
      </p:sp>
    </p:spTree>
    <p:extLst>
      <p:ext uri="{BB962C8B-B14F-4D97-AF65-F5344CB8AC3E}">
        <p14:creationId xmlns:p14="http://schemas.microsoft.com/office/powerpoint/2010/main" val="1374068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a:ln>
            <a:solidFill>
              <a:schemeClr val="tx1"/>
            </a:solidFill>
          </a:ln>
        </p:spPr>
        <p:txBody>
          <a:bodyPr/>
          <a:lstStyle/>
          <a:p>
            <a:pPr algn="ctr"/>
            <a:r>
              <a:rPr lang="en-US" dirty="0"/>
              <a:t>Jordan Challenges</a:t>
            </a:r>
          </a:p>
        </p:txBody>
      </p:sp>
      <p:sp>
        <p:nvSpPr>
          <p:cNvPr id="3" name="Content Placeholder 2"/>
          <p:cNvSpPr>
            <a:spLocks noGrp="1"/>
          </p:cNvSpPr>
          <p:nvPr>
            <p:ph idx="1"/>
          </p:nvPr>
        </p:nvSpPr>
        <p:spPr>
          <a:xfrm>
            <a:off x="0" y="2025445"/>
            <a:ext cx="12192000" cy="4575585"/>
          </a:xfrm>
          <a:solidFill>
            <a:schemeClr val="accent2">
              <a:lumMod val="60000"/>
              <a:lumOff val="40000"/>
            </a:schemeClr>
          </a:solidFill>
        </p:spPr>
        <p:txBody>
          <a:bodyPr>
            <a:normAutofit/>
          </a:bodyPr>
          <a:lstStyle/>
          <a:p>
            <a:endParaRPr lang="en-AU" dirty="0">
              <a:solidFill>
                <a:srgbClr val="484247"/>
              </a:solidFill>
              <a:highlight>
                <a:srgbClr val="FFFFFF"/>
              </a:highlight>
            </a:endParaRPr>
          </a:p>
          <a:p>
            <a:r>
              <a:rPr lang="en-AU" b="1" dirty="0">
                <a:solidFill>
                  <a:srgbClr val="484247"/>
                </a:solidFill>
                <a:highlight>
                  <a:srgbClr val="FFFFFF"/>
                </a:highlight>
              </a:rPr>
              <a:t>Relies on importing oil &amp; only has a modest natural gas reserve) </a:t>
            </a:r>
          </a:p>
          <a:p>
            <a:r>
              <a:rPr lang="en-AU" b="1" dirty="0">
                <a:solidFill>
                  <a:srgbClr val="484247"/>
                </a:solidFill>
                <a:highlight>
                  <a:srgbClr val="FFFFFF"/>
                </a:highlight>
              </a:rPr>
              <a:t>Vulnerable to regional and  global issues</a:t>
            </a:r>
          </a:p>
          <a:p>
            <a:r>
              <a:rPr lang="en-AU" b="1" dirty="0">
                <a:solidFill>
                  <a:srgbClr val="484247"/>
                </a:solidFill>
                <a:highlight>
                  <a:srgbClr val="FFFFFF"/>
                </a:highlight>
              </a:rPr>
              <a:t>Domestic pressures are growing within Jordan due to rising tension and conflict in the Middle East region </a:t>
            </a:r>
          </a:p>
          <a:p>
            <a:r>
              <a:rPr lang="en-AU" b="1" dirty="0">
                <a:solidFill>
                  <a:srgbClr val="484247"/>
                </a:solidFill>
                <a:highlight>
                  <a:srgbClr val="FFFFFF"/>
                </a:highlight>
              </a:rPr>
              <a:t>Jordan has one of the highest intakes of refugees per capita in the world: Palestinians, Syrians &amp; Iraqis </a:t>
            </a:r>
          </a:p>
          <a:p>
            <a:r>
              <a:rPr lang="en-AU" b="1" dirty="0">
                <a:solidFill>
                  <a:srgbClr val="484247"/>
                </a:solidFill>
                <a:highlight>
                  <a:srgbClr val="FFFFFF"/>
                </a:highlight>
              </a:rPr>
              <a:t>The COVID-19 pandemic has also taken its toll on Jordan's economy, particularly the tourist sector (previously accounted for 19.4% of GDP)</a:t>
            </a:r>
            <a:endParaRPr lang="en-US" b="1" dirty="0"/>
          </a:p>
          <a:p>
            <a:endParaRPr lang="en-US" sz="2400" dirty="0"/>
          </a:p>
        </p:txBody>
      </p:sp>
    </p:spTree>
    <p:extLst>
      <p:ext uri="{BB962C8B-B14F-4D97-AF65-F5344CB8AC3E}">
        <p14:creationId xmlns:p14="http://schemas.microsoft.com/office/powerpoint/2010/main" val="417719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0443-3352-F7BF-ACD9-ED5F35702997}"/>
              </a:ext>
            </a:extLst>
          </p:cNvPr>
          <p:cNvSpPr>
            <a:spLocks noGrp="1"/>
          </p:cNvSpPr>
          <p:nvPr>
            <p:ph type="title"/>
          </p:nvPr>
        </p:nvSpPr>
        <p:spPr>
          <a:solidFill>
            <a:schemeClr val="accent3">
              <a:lumMod val="20000"/>
              <a:lumOff val="80000"/>
            </a:schemeClr>
          </a:solidFill>
          <a:ln>
            <a:solidFill>
              <a:schemeClr val="tx1"/>
            </a:solidFill>
          </a:ln>
        </p:spPr>
        <p:txBody>
          <a:bodyPr/>
          <a:lstStyle/>
          <a:p>
            <a:pPr algn="ctr"/>
            <a:r>
              <a:rPr lang="en-AU" dirty="0"/>
              <a:t>Jordan Challenges</a:t>
            </a:r>
          </a:p>
        </p:txBody>
      </p:sp>
      <p:sp>
        <p:nvSpPr>
          <p:cNvPr id="3" name="Content Placeholder 2">
            <a:extLst>
              <a:ext uri="{FF2B5EF4-FFF2-40B4-BE49-F238E27FC236}">
                <a16:creationId xmlns:a16="http://schemas.microsoft.com/office/drawing/2014/main" id="{BBCDD887-4585-4BB2-6A05-8FC3EE3F477D}"/>
              </a:ext>
            </a:extLst>
          </p:cNvPr>
          <p:cNvSpPr>
            <a:spLocks noGrp="1"/>
          </p:cNvSpPr>
          <p:nvPr>
            <p:ph idx="1"/>
          </p:nvPr>
        </p:nvSpPr>
        <p:spPr>
          <a:xfrm>
            <a:off x="0" y="2066545"/>
            <a:ext cx="12192000" cy="4426330"/>
          </a:xfrm>
          <a:solidFill>
            <a:schemeClr val="accent2">
              <a:lumMod val="60000"/>
              <a:lumOff val="40000"/>
            </a:schemeClr>
          </a:solidFill>
        </p:spPr>
        <p:txBody>
          <a:bodyPr>
            <a:normAutofit/>
          </a:bodyPr>
          <a:lstStyle/>
          <a:p>
            <a:endParaRPr lang="en-AU" dirty="0">
              <a:solidFill>
                <a:srgbClr val="484247"/>
              </a:solidFill>
              <a:highlight>
                <a:srgbClr val="FFFFFF"/>
              </a:highlight>
            </a:endParaRPr>
          </a:p>
          <a:p>
            <a:r>
              <a:rPr lang="en-AU" b="1" dirty="0">
                <a:solidFill>
                  <a:srgbClr val="484247"/>
                </a:solidFill>
                <a:highlight>
                  <a:srgbClr val="FFFFFF"/>
                </a:highlight>
              </a:rPr>
              <a:t>25% unemployment in 2021</a:t>
            </a:r>
          </a:p>
          <a:p>
            <a:r>
              <a:rPr lang="en-AU" b="1" dirty="0">
                <a:solidFill>
                  <a:srgbClr val="484247"/>
                </a:solidFill>
                <a:highlight>
                  <a:srgbClr val="FFFFFF"/>
                </a:highlight>
              </a:rPr>
              <a:t>45% unemployment among youth</a:t>
            </a:r>
          </a:p>
          <a:p>
            <a:r>
              <a:rPr lang="en-AU" b="1" dirty="0">
                <a:solidFill>
                  <a:srgbClr val="484247"/>
                </a:solidFill>
                <a:highlight>
                  <a:srgbClr val="FFFFFF"/>
                </a:highlight>
              </a:rPr>
              <a:t>Lead to later marriage age and increased mental health problems</a:t>
            </a:r>
          </a:p>
          <a:p>
            <a:r>
              <a:rPr lang="en-AU" b="1" dirty="0">
                <a:solidFill>
                  <a:srgbClr val="484247"/>
                </a:solidFill>
                <a:highlight>
                  <a:srgbClr val="FFFFFF"/>
                </a:highlight>
              </a:rPr>
              <a:t>30% unemployment among women</a:t>
            </a:r>
          </a:p>
          <a:p>
            <a:r>
              <a:rPr lang="en-AU" b="1" dirty="0">
                <a:solidFill>
                  <a:srgbClr val="484247"/>
                </a:solidFill>
                <a:highlight>
                  <a:srgbClr val="FFFFFF"/>
                </a:highlight>
              </a:rPr>
              <a:t>One of the World’s lowest female employment participation rates (14%) </a:t>
            </a:r>
          </a:p>
          <a:p>
            <a:r>
              <a:rPr lang="en-AU" b="1" dirty="0">
                <a:solidFill>
                  <a:srgbClr val="484247"/>
                </a:solidFill>
                <a:highlight>
                  <a:srgbClr val="FFFFFF"/>
                </a:highlight>
              </a:rPr>
              <a:t>30% unemployment among those with a university degree</a:t>
            </a:r>
          </a:p>
          <a:p>
            <a:r>
              <a:rPr lang="en-AU" b="1" dirty="0">
                <a:solidFill>
                  <a:srgbClr val="484247"/>
                </a:solidFill>
                <a:highlight>
                  <a:srgbClr val="FFFFFF"/>
                </a:highlight>
              </a:rPr>
              <a:t>Mean wage $4.10 per hour for average worker in 2009</a:t>
            </a:r>
          </a:p>
          <a:p>
            <a:endParaRPr lang="en-AU" b="0" i="0" dirty="0">
              <a:solidFill>
                <a:srgbClr val="484247"/>
              </a:solidFill>
              <a:effectLst/>
              <a:highlight>
                <a:srgbClr val="FFFFFF"/>
              </a:highlight>
              <a:latin typeface="acumin-pro"/>
            </a:endParaRPr>
          </a:p>
          <a:p>
            <a:endParaRPr lang="en-AU" dirty="0"/>
          </a:p>
        </p:txBody>
      </p:sp>
    </p:spTree>
    <p:extLst>
      <p:ext uri="{BB962C8B-B14F-4D97-AF65-F5344CB8AC3E}">
        <p14:creationId xmlns:p14="http://schemas.microsoft.com/office/powerpoint/2010/main" val="246245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7149-D27E-F914-1BD2-CD86D0195C95}"/>
              </a:ext>
            </a:extLst>
          </p:cNvPr>
          <p:cNvSpPr>
            <a:spLocks noGrp="1"/>
          </p:cNvSpPr>
          <p:nvPr>
            <p:ph type="title"/>
          </p:nvPr>
        </p:nvSpPr>
        <p:spPr>
          <a:solidFill>
            <a:schemeClr val="accent3">
              <a:lumMod val="20000"/>
              <a:lumOff val="80000"/>
            </a:schemeClr>
          </a:solidFill>
          <a:ln>
            <a:solidFill>
              <a:schemeClr val="tx1"/>
            </a:solidFill>
          </a:ln>
        </p:spPr>
        <p:txBody>
          <a:bodyPr>
            <a:normAutofit/>
          </a:bodyPr>
          <a:lstStyle/>
          <a:p>
            <a:pPr algn="ctr"/>
            <a:r>
              <a:rPr lang="en-AU" dirty="0"/>
              <a:t>References: Economy &amp; Challenges</a:t>
            </a:r>
          </a:p>
        </p:txBody>
      </p:sp>
      <p:sp>
        <p:nvSpPr>
          <p:cNvPr id="3" name="Content Placeholder 2">
            <a:extLst>
              <a:ext uri="{FF2B5EF4-FFF2-40B4-BE49-F238E27FC236}">
                <a16:creationId xmlns:a16="http://schemas.microsoft.com/office/drawing/2014/main" id="{BD9DF604-BD0D-28CE-DC52-BCDC28FE20E9}"/>
              </a:ext>
            </a:extLst>
          </p:cNvPr>
          <p:cNvSpPr>
            <a:spLocks noGrp="1"/>
          </p:cNvSpPr>
          <p:nvPr>
            <p:ph idx="1"/>
          </p:nvPr>
        </p:nvSpPr>
        <p:spPr>
          <a:xfrm>
            <a:off x="838200" y="2505455"/>
            <a:ext cx="10515600" cy="3785617"/>
          </a:xfrm>
          <a:solidFill>
            <a:schemeClr val="accent2">
              <a:lumMod val="60000"/>
              <a:lumOff val="40000"/>
            </a:schemeClr>
          </a:solidFill>
        </p:spPr>
        <p:txBody>
          <a:bodyPr>
            <a:normAutofit lnSpcReduction="10000"/>
          </a:bodyPr>
          <a:lstStyle/>
          <a:p>
            <a:endParaRPr lang="en-AU" sz="3200" i="1" dirty="0"/>
          </a:p>
          <a:p>
            <a:r>
              <a:rPr lang="en-AU" sz="3200" b="1" i="1" dirty="0"/>
              <a:t>The World Bank</a:t>
            </a:r>
          </a:p>
          <a:p>
            <a:r>
              <a:rPr lang="en-AU" sz="3200" b="1" i="1" dirty="0"/>
              <a:t>Jordan’s Minister of Finance at the Wilson </a:t>
            </a:r>
            <a:r>
              <a:rPr lang="en-AU" sz="3200" b="1" i="1" dirty="0" err="1"/>
              <a:t>Center</a:t>
            </a:r>
            <a:endParaRPr lang="en-AU" sz="3200" b="1" i="1" dirty="0"/>
          </a:p>
          <a:p>
            <a:r>
              <a:rPr lang="en-AU" sz="3200" b="1" i="1" dirty="0"/>
              <a:t>Foreign Policy Research Institute</a:t>
            </a:r>
          </a:p>
          <a:p>
            <a:r>
              <a:rPr lang="en-AU" sz="3200" b="1" i="1" dirty="0"/>
              <a:t>Department of Foreign Affairs, Australia</a:t>
            </a:r>
          </a:p>
          <a:p>
            <a:r>
              <a:rPr lang="en-AU" sz="3200" b="1" i="1" dirty="0"/>
              <a:t>Wikipedia</a:t>
            </a:r>
          </a:p>
        </p:txBody>
      </p:sp>
    </p:spTree>
    <p:extLst>
      <p:ext uri="{BB962C8B-B14F-4D97-AF65-F5344CB8AC3E}">
        <p14:creationId xmlns:p14="http://schemas.microsoft.com/office/powerpoint/2010/main" val="351168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jpg"/>
          <p:cNvPicPr>
            <a:picLocks noGrp="1"/>
          </p:cNvPicPr>
          <p:nvPr>
            <p:ph idx="1"/>
          </p:nvPr>
        </p:nvPicPr>
        <p:blipFill>
          <a:blip r:embed="rId2"/>
          <a:stretch>
            <a:fillRect/>
          </a:stretch>
        </p:blipFill>
        <p:spPr>
          <a:xfrm>
            <a:off x="0" y="0"/>
            <a:ext cx="12216000" cy="6858000"/>
          </a:xfrm>
        </p:spPr>
      </p:pic>
      <p:grpSp>
        <p:nvGrpSpPr>
          <p:cNvPr id="9" name="Group 8"/>
          <p:cNvGrpSpPr/>
          <p:nvPr/>
        </p:nvGrpSpPr>
        <p:grpSpPr>
          <a:xfrm>
            <a:off x="1523999" y="4114800"/>
            <a:ext cx="9431320" cy="1676400"/>
            <a:chOff x="0" y="4267200"/>
            <a:chExt cx="9311176"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167176"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Culture, Religion, Relationship with Australia</a:t>
              </a:r>
              <a:r>
                <a:rPr lang="en-US" sz="5400" b="1" dirty="0">
                  <a:solidFill>
                    <a:schemeClr val="tx1"/>
                  </a:solidFill>
                </a:rPr>
                <a:t>: </a:t>
              </a:r>
              <a:r>
                <a:rPr lang="en-US" sz="3600" b="1" dirty="0">
                  <a:solidFill>
                    <a:schemeClr val="tx1"/>
                  </a:solidFill>
                </a:rPr>
                <a:t>Trish</a:t>
              </a:r>
            </a:p>
          </p:txBody>
        </p:sp>
      </p:grpSp>
    </p:spTree>
    <p:extLst>
      <p:ext uri="{BB962C8B-B14F-4D97-AF65-F5344CB8AC3E}">
        <p14:creationId xmlns:p14="http://schemas.microsoft.com/office/powerpoint/2010/main" val="884446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28B3-886F-C21E-C050-DB96CCEFFBB6}"/>
              </a:ext>
            </a:extLst>
          </p:cNvPr>
          <p:cNvSpPr>
            <a:spLocks noGrp="1"/>
          </p:cNvSpPr>
          <p:nvPr>
            <p:ph type="ctrTitle"/>
          </p:nvPr>
        </p:nvSpPr>
        <p:spPr>
          <a:xfrm>
            <a:off x="1524000" y="2155303"/>
            <a:ext cx="9204960" cy="1354659"/>
          </a:xfrm>
        </p:spPr>
        <p:txBody>
          <a:bodyPr/>
          <a:lstStyle/>
          <a:p>
            <a:endParaRPr lang="en-AU"/>
          </a:p>
        </p:txBody>
      </p:sp>
      <p:sp>
        <p:nvSpPr>
          <p:cNvPr id="3" name="Subtitle 2">
            <a:extLst>
              <a:ext uri="{FF2B5EF4-FFF2-40B4-BE49-F238E27FC236}">
                <a16:creationId xmlns:a16="http://schemas.microsoft.com/office/drawing/2014/main" id="{4E66031B-34A3-8919-0BFB-E88CAC4004B1}"/>
              </a:ext>
            </a:extLst>
          </p:cNvPr>
          <p:cNvSpPr>
            <a:spLocks noGrp="1"/>
          </p:cNvSpPr>
          <p:nvPr>
            <p:ph type="subTitle" idx="1"/>
          </p:nvPr>
        </p:nvSpPr>
        <p:spPr/>
        <p:txBody>
          <a:bodyPr/>
          <a:lstStyle/>
          <a:p>
            <a:endParaRPr lang="en-AU"/>
          </a:p>
        </p:txBody>
      </p:sp>
      <p:pic>
        <p:nvPicPr>
          <p:cNvPr id="1028" name="Picture 4">
            <a:extLst>
              <a:ext uri="{FF2B5EF4-FFF2-40B4-BE49-F238E27FC236}">
                <a16:creationId xmlns:a16="http://schemas.microsoft.com/office/drawing/2014/main" id="{BC14F538-6255-77FC-7791-1F4537D845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18858" y="-674075"/>
            <a:ext cx="16140075" cy="84004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B024E47-B5E8-7B66-47AF-4F5734248D0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8130022"/>
            <a:ext cx="14382750" cy="80847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50E8A83-8664-22C0-1B41-9C2B5515458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0" y="16638143"/>
            <a:ext cx="13615670" cy="5101082"/>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C06258A4-75FD-4051-4B58-F059577AD67E}"/>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 y="21704989"/>
            <a:ext cx="13892139" cy="516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009968CB-4D75-ED5A-FA06-E9F54AA96834}"/>
              </a:ext>
            </a:extLst>
          </p:cNvPr>
          <p:cNvSpPr>
            <a:spLocks noChangeArrowheads="1"/>
          </p:cNvSpPr>
          <p:nvPr/>
        </p:nvSpPr>
        <p:spPr bwMode="auto">
          <a:xfrm>
            <a:off x="0" y="50499"/>
            <a:ext cx="122732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On 20 May 2024, at 11:33</a:t>
            </a: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AU" altLang="en-US" sz="1200" b="0" i="0" u="none" strike="noStrike" kern="1200" cap="none" spc="0" normalizeH="0" baseline="0" noProof="0">
                <a:ln>
                  <a:noFill/>
                </a:ln>
                <a:solidFill>
                  <a:prstClr val="black"/>
                </a:solidFill>
                <a:effectLst/>
                <a:uLnTx/>
                <a:uFillTx/>
                <a:latin typeface="Aptos" panose="02110004020202020204"/>
                <a:ea typeface="Times New Roman" panose="02020603050405020304" pitchFamily="18" charset="0"/>
                <a:cs typeface="Aptos" panose="020B0004020202020204" pitchFamily="34" charset="0"/>
              </a:rPr>
              <a:t>am, Trish Davie &lt;</a:t>
            </a: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hlinkClick r:id="rId10"/>
              </a:rPr>
              <a:t>trishdavie19@gmail.com</a:t>
            </a: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&gt; wrote:</a:t>
            </a:r>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6">
            <a:extLst>
              <a:ext uri="{FF2B5EF4-FFF2-40B4-BE49-F238E27FC236}">
                <a16:creationId xmlns:a16="http://schemas.microsoft.com/office/drawing/2014/main" id="{7D5B31DC-7333-7C24-B10D-9AFD65C7E201}"/>
              </a:ext>
            </a:extLst>
          </p:cNvPr>
          <p:cNvSpPr>
            <a:spLocks noChangeArrowheads="1"/>
          </p:cNvSpPr>
          <p:nvPr/>
        </p:nvSpPr>
        <p:spPr bwMode="auto">
          <a:xfrm>
            <a:off x="0" y="7924159"/>
            <a:ext cx="12273280" cy="25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Rectangle 7">
            <a:extLst>
              <a:ext uri="{FF2B5EF4-FFF2-40B4-BE49-F238E27FC236}">
                <a16:creationId xmlns:a16="http://schemas.microsoft.com/office/drawing/2014/main" id="{004B6FDE-ACC4-0A72-2AB5-704EDE3D5987}"/>
              </a:ext>
            </a:extLst>
          </p:cNvPr>
          <p:cNvSpPr>
            <a:spLocks noChangeArrowheads="1"/>
          </p:cNvSpPr>
          <p:nvPr/>
        </p:nvSpPr>
        <p:spPr bwMode="auto">
          <a:xfrm>
            <a:off x="0" y="5223029"/>
            <a:ext cx="12192000" cy="2308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Tahoma" panose="020B0604030504040204" pitchFamily="34" charset="0"/>
              </a:rPr>
              <a:t>﻿</a:t>
            </a:r>
            <a:r>
              <a:rPr kumimoji="0" lang="en-AU" altLang="en-US" sz="1200" b="0" i="0" u="none" strike="noStrike" kern="1200" cap="none" spc="0" normalizeH="0" baseline="0" noProof="0" dirty="0">
                <a:ln>
                  <a:noFill/>
                </a:ln>
                <a:solidFill>
                  <a:prstClr val="black"/>
                </a:solidFill>
                <a:effectLst/>
                <a:uLnTx/>
                <a:uFillTx/>
                <a:latin typeface="Aptos" panose="02110004020202020204"/>
                <a:ea typeface="Times New Roman" panose="02020603050405020304" pitchFamily="18" charset="0"/>
                <a:cs typeface="Aptos" panose="020B0004020202020204" pitchFamily="34" charset="0"/>
              </a:rPr>
              <a:t>LANGUAGE</a:t>
            </a:r>
            <a:br>
              <a:rPr kumimoji="0" lang="en-AU" altLang="en-US" sz="1200" b="0" i="0" u="none" strike="noStrike" kern="1200" cap="none" spc="0" normalizeH="0" baseline="0" noProof="0" dirty="0">
                <a:ln>
                  <a:noFill/>
                </a:ln>
                <a:solidFill>
                  <a:prstClr val="black"/>
                </a:solidFill>
                <a:effectLst/>
                <a:uLnTx/>
                <a:uFillTx/>
                <a:latin typeface="Aptos" panose="02110004020202020204"/>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ptos" panose="02110004020202020204"/>
                <a:ea typeface="Times New Roman" panose="02020603050405020304" pitchFamily="18" charset="0"/>
                <a:cs typeface="Aptos" panose="020B0004020202020204" pitchFamily="34" charset="0"/>
              </a:rPr>
              <a:t>All Jordanians speak Arabic, the official language of the kingdom, regardless of race or religion.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CURRENCY</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The official currency of the country is the Jordanian Dinar</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WORKING HOURS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Government departments, offices and banks shut down on Fridays and Saturdays every week.  Open from 8 am to 3 pm</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HOMES and ARCHITECTURE</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Majority are one or two room apartments or houses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Affluent</a:t>
            </a: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families</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more spacious and separate individual homes , mostly mud-brick some of modern stone.</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Nomadic farmers live in tents</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Street identification, numbers and maps are inefficient and hard to use.</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LAND TENURE</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Land ownership is the goal but few can afford the cost except for the very wealthy. So most live in rented housing.</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BASIC ECONOMY</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Free enterprise.  The service sector - government, tourism, transportation, communication, &amp;  financial services, contribute most to the economy &amp; over 70% of the workforce.</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MAJOR PRODUCTION</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Refined petroleum products, manufacturing of cement and fertilisers, potash, phosphate and gypsum mining</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TRADE</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Amongst the world’s top three potash exporters.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Since Gulf War the number of immigrants has increased.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Now has severe trade deficit and not enough jobs.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Location in Middle East impacts Jordanian economy &amp; dependence on foreign aid</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Tourism offers greatest prospect for development</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CLASS &amp; CASTES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Class centred around extended patriarchal family units based on ancestry and wealth. Led by sheikhs  elder son who  ascends to the position of head of the family.</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SYMBOLS OF SOCIAL STRATIFICATION</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Modern Arab culture values college education, Mercedes cars and a home in an urban area as symbols of success,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In rural culture camel breeders highest on the social scale.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Traditionally don't marry outside a persons clan, all others considered inferior.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LAWS ARE BASED ON THE QURAN &amp; THE HADIT</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collection of </a:t>
            </a: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Mohaddan</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sayings) enforced in(religious) Sharia courts.  EG Virginity demanded of all single women on pain of possible death by male family member.</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Jordan has a low crime rate by international standards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MILITARY POWER</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Jordan maintains an army,  air force and a small navy with active members and reserves. There is a large paramilitary force including civil militia members and public security offices. Jordon is regarded as one of the most peaceful &amp;  peace making countries in the Middle East,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SOCIAL &amp; FAMILY HEALTH</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No comprehensive welfare system, &amp;  government administers medical and health services.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GOVERNMENTAL ORGANISATIONS.</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Involved with the environment, women, children and economic issues. The royal family is supportive of many charitable foundations, including an annual summer Festival of culture and arts. Jordanian fund for human development has social development centres throughout the country and helps women and children</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GENDER &amp; STATUSES</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Division of labour by gender mostly controlled by male relatives,  (slowly changing with advances in education for women just 3 to 4 decades ago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Unemployment rate for women remains high</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STATUS OF WOMEN &amp; MEN</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Sons are prized, most Muslim women cover their heads with scarves. A small percentage cover their faces.   Segregation of the sexes in all public situations, limited interaction between men and women, they eat apart in restaurants.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MARRIAGE, FAMILY &amp; KINSHIP </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Getting married and having children are top priorities often / usually  arranged by the father of the bride.</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Often cousins may marry each other the couple may barely know each other prior to engagement.</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After marriage every aspect of a woman’s life dictated by her husband passport or travel cannot happen without approval. Husband may take up to 4 wives. Divorce is legal. Children automatically go to the father so women usually choose to remain in a marriage even with other wives. </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CHILDCARE</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Usually women are primary caregivers.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After first son is born father and mother take the name of the son as part of theirs</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EDUCATION</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Primary education is free and compulsory from 6 to 16yrs </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For Palestine refugees  UNRWA provide schooling for them </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Higher education - prerequisite for university entrance is an extensive examination prior to graduation from secondary school</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ETIQUETTE </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Lengthy and sincere greetings, sharing gifts, kindness, modest dress, no alcohol, removal of shoes before entering mosque and home, rigid rules on touching same and opposite sex. Many more, part of tradition.</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SHARING FOOD BRINGS PEOPLE </a:t>
            </a: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TOGETHERbrings</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a:t>
            </a:r>
            <a:b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Traditional dishes Lamb rice hummus, yoghurts, nuts and herbs etc </a:t>
            </a:r>
            <a:r>
              <a:rPr kumimoji="0" lang="en-AU" altLang="en-US"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etc</a:t>
            </a:r>
            <a:r>
              <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And don’t forget the olives. Jordan is most the top olive producing countries in the world</a:t>
            </a:r>
            <a:endParaRPr kumimoji="0" lang="en-AU" altLang="en-US" sz="1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59CE87F6-CB7E-9A96-AE89-945F034C2A18}"/>
              </a:ext>
            </a:extLst>
          </p:cNvPr>
          <p:cNvSpPr>
            <a:spLocks noChangeArrowheads="1"/>
          </p:cNvSpPr>
          <p:nvPr/>
        </p:nvSpPr>
        <p:spPr bwMode="auto">
          <a:xfrm flipV="1">
            <a:off x="0" y="25604985"/>
            <a:ext cx="12273280"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a:t>
            </a:r>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few Protestant denominations.</a:t>
            </a:r>
            <a:r>
              <a:rPr kumimoji="0" lang="en-AU" altLang="en-US" sz="1200" b="0" i="0" u="none" strike="noStrike" kern="1200" cap="none" spc="0" normalizeH="0" baseline="0" noProof="0">
                <a:ln>
                  <a:noFill/>
                </a:ln>
                <a:solidFill>
                  <a:srgbClr val="000000"/>
                </a:solidFill>
                <a:effectLst/>
                <a:uLnTx/>
                <a:uFillTx/>
                <a:latin typeface="DraftBMedium" charset="0"/>
                <a:ea typeface="Times New Roman" panose="02020603050405020304" pitchFamily="18" charset="0"/>
                <a:cs typeface="Aptos" panose="020B0004020202020204" pitchFamily="34" charset="0"/>
              </a:rPr>
              <a:t> </a:t>
            </a:r>
            <a:endParaRPr kumimoji="0" lang="en-AU" altLang="en-US" sz="1200" b="0" i="0" u="none" strike="noStrike" kern="1200" cap="none" spc="0" normalizeH="0" baseline="0" noProof="0">
              <a:ln>
                <a:noFill/>
              </a:ln>
              <a:solidFill>
                <a:prstClr val="black"/>
              </a:solidFill>
              <a:effectLst/>
              <a:uLnTx/>
              <a:uFillTx/>
              <a:latin typeface="Aptos" panose="02110004020202020204"/>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Sectra" charset="0"/>
                <a:ea typeface="Times New Roman" panose="02020603050405020304" pitchFamily="18" charset="0"/>
                <a:cs typeface="Aptos" panose="020B0004020202020204" pitchFamily="34" charset="0"/>
              </a:rPr>
              <a:t>Religions</a:t>
            </a:r>
            <a:endParaRPr kumimoji="0" lang="en-AU" altLang="en-US" sz="1200" b="0" i="0" u="none" strike="noStrike" kern="1200" cap="none" spc="0" normalizeH="0" baseline="0" noProof="0">
              <a:ln>
                <a:noFill/>
              </a:ln>
              <a:solidFill>
                <a:prstClr val="black"/>
              </a:solidFill>
              <a:effectLst/>
              <a:uLnTx/>
              <a:uFillTx/>
              <a:latin typeface="Aptos" panose="02110004020202020204"/>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0" i="0" u="none" strike="noStrike" kern="1200" cap="none" spc="0" normalizeH="0" baseline="0" noProof="0">
                <a:ln>
                  <a:noFill/>
                </a:ln>
                <a:solidFill>
                  <a:prstClr val="black"/>
                </a:solidFill>
                <a:effectLst/>
                <a:uLnTx/>
                <a:uFillTx/>
                <a:latin typeface="GT America Extended" charset="0"/>
                <a:ea typeface="Aptos" panose="020B0004020202020204" pitchFamily="34" charset="0"/>
                <a:cs typeface="Aptos" panose="020B0004020202020204" pitchFamily="34" charset="0"/>
              </a:rPr>
              <a:t>Muslim 97.1% (official; predominantly Sunni), Christian 2.1% (majority Greek Orthodox, but some Greek and Roman Catholics, Syrian Orthodox, Coptic Orthodox, Armenian Orthodox, and Protestant denominations), Buddhist 0.4%, Hindu 0.1%, Jewish &lt;0.1%, folk &lt;0.1%, other &lt;0.1%, unaffiliated &lt;0.1% (2020 est.)</a:t>
            </a:r>
            <a:endParaRPr kumimoji="0" lang="en-AU" altLang="en-US" sz="1200" b="0" i="0" u="none" strike="noStrike" kern="1200" cap="none" spc="0" normalizeH="0" baseline="0" noProof="0">
              <a:ln>
                <a:noFill/>
              </a:ln>
              <a:solidFill>
                <a:prstClr val="black"/>
              </a:solidFill>
              <a:effectLst/>
              <a:uLnTx/>
              <a:uFillTx/>
              <a:latin typeface="Aptos" panose="02110004020202020204"/>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200" b="1" i="0" u="none" strike="noStrike" kern="1200" cap="none" spc="0" normalizeH="0" baseline="0" noProof="0">
                <a:ln>
                  <a:noFill/>
                </a:ln>
                <a:solidFill>
                  <a:srgbClr val="313131"/>
                </a:solidFill>
                <a:effectLst/>
                <a:uLnTx/>
                <a:uFillTx/>
                <a:latin typeface="Segoe UI" panose="020B0502040204020203" pitchFamily="34" charset="0"/>
                <a:ea typeface="Times New Roman" panose="02020603050405020304" pitchFamily="18" charset="0"/>
                <a:cs typeface="Segoe UI" panose="020B0502040204020203" pitchFamily="34" charset="0"/>
              </a:rPr>
              <a:t>us</a:t>
            </a:r>
            <a:endParaRPr kumimoji="0" lang="en-AU" altLang="en-US" sz="1200" b="1" i="0" u="none" strike="noStrike" kern="1200" cap="none" spc="0" normalizeH="0" baseline="0" noProof="0">
              <a:ln>
                <a:noFill/>
              </a:ln>
              <a:solidFill>
                <a:prstClr val="black"/>
              </a:solidFill>
              <a:effectLst/>
              <a:uLnTx/>
              <a:uFillTx/>
              <a:latin typeface="Aptos" panose="02110004020202020204"/>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492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3AB8-C382-8386-4810-8A37571516B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185440D-3366-F73B-D1D1-69CA5C0BBAD5}"/>
              </a:ext>
            </a:extLst>
          </p:cNvPr>
          <p:cNvSpPr>
            <a:spLocks noGrp="1"/>
          </p:cNvSpPr>
          <p:nvPr>
            <p:ph idx="1"/>
          </p:nvPr>
        </p:nvSpPr>
        <p:spPr/>
        <p:txBody>
          <a:bodyPr/>
          <a:lstStyle/>
          <a:p>
            <a:endParaRPr lang="en-AU"/>
          </a:p>
        </p:txBody>
      </p:sp>
      <p:sp>
        <p:nvSpPr>
          <p:cNvPr id="4" name="Rectangle 2">
            <a:extLst>
              <a:ext uri="{FF2B5EF4-FFF2-40B4-BE49-F238E27FC236}">
                <a16:creationId xmlns:a16="http://schemas.microsoft.com/office/drawing/2014/main" id="{BF74CE86-7299-8356-D424-B001FF705C8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
            <a:extLst>
              <a:ext uri="{FF2B5EF4-FFF2-40B4-BE49-F238E27FC236}">
                <a16:creationId xmlns:a16="http://schemas.microsoft.com/office/drawing/2014/main" id="{AD269C7C-BF0E-C719-496C-434D3B7FA88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57200"/>
            <a:ext cx="14287500" cy="8031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612E593-8043-D9EE-9602-2BA267607EFF}"/>
              </a:ext>
            </a:extLst>
          </p:cNvPr>
          <p:cNvSpPr>
            <a:spLocks noChangeArrowheads="1"/>
          </p:cNvSpPr>
          <p:nvPr/>
        </p:nvSpPr>
        <p:spPr bwMode="auto">
          <a:xfrm>
            <a:off x="0" y="8488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343026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C8BF67-BAF6-88D8-86E9-0526B73D183F}"/>
              </a:ext>
            </a:extLst>
          </p:cNvPr>
          <p:cNvSpPr txBox="1"/>
          <p:nvPr/>
        </p:nvSpPr>
        <p:spPr>
          <a:xfrm>
            <a:off x="533400" y="584200"/>
            <a:ext cx="11244618" cy="6448831"/>
          </a:xfrm>
          <a:prstGeom prst="rect">
            <a:avLst/>
          </a:prstGeom>
          <a:noFill/>
        </p:spPr>
        <p:txBody>
          <a:bodyPr wrap="square">
            <a:spAutoFit/>
          </a:bodyPr>
          <a:lstStyle/>
          <a:p>
            <a:r>
              <a:rPr lang="en-AU" sz="2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LANGUAGE</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All Jordanians speak Arabic, the official language of the kingdom, regardless of race or religion. </a:t>
            </a:r>
            <a:endParaRPr lang="en-AU" sz="2000" dirty="0">
              <a:effectLst/>
              <a:latin typeface="Aptos" panose="020B0004020202020204" pitchFamily="34" charset="0"/>
              <a:ea typeface="Aptos" panose="020B0004020202020204" pitchFamily="34" charset="0"/>
              <a:cs typeface="Aptos" panose="020B0004020202020204" pitchFamily="34" charset="0"/>
            </a:endParaRPr>
          </a:p>
          <a:p>
            <a:br>
              <a:rPr lang="en-AU" sz="2000" dirty="0">
                <a:effectLst/>
                <a:latin typeface="Aptos" panose="020B0004020202020204" pitchFamily="34" charset="0"/>
                <a:ea typeface="Times New Roman" panose="02020603050405020304" pitchFamily="18" charset="0"/>
                <a:cs typeface="Aptos" panose="020B0004020202020204" pitchFamily="34" charset="0"/>
              </a:rPr>
            </a:b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CURRENCY</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The official currency of the country is the Jordanian Dinar</a:t>
            </a:r>
            <a:endParaRPr lang="en-AU" sz="2000" dirty="0">
              <a:effectLst/>
              <a:latin typeface="Aptos" panose="020B0004020202020204" pitchFamily="34" charset="0"/>
              <a:ea typeface="Aptos" panose="020B0004020202020204" pitchFamily="34" charset="0"/>
              <a:cs typeface="Aptos" panose="020B0004020202020204" pitchFamily="34" charset="0"/>
            </a:endParaRPr>
          </a:p>
          <a:p>
            <a:br>
              <a:rPr lang="en-AU" sz="2000" dirty="0">
                <a:effectLst/>
                <a:latin typeface="Aptos" panose="020B0004020202020204" pitchFamily="34" charset="0"/>
                <a:ea typeface="Times New Roman" panose="02020603050405020304" pitchFamily="18" charset="0"/>
                <a:cs typeface="Aptos" panose="020B0004020202020204" pitchFamily="34" charset="0"/>
              </a:rPr>
            </a:b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WORKING HOURS</a:t>
            </a:r>
            <a:endParaRPr lang="en-AU" sz="20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Government departments, offices and banks shut down on Fridays and Saturdays every week.  Open from 8 am to 3 pm</a:t>
            </a:r>
            <a:endParaRPr lang="en-AU" sz="2000" dirty="0">
              <a:effectLst/>
              <a:latin typeface="Aptos" panose="020B0004020202020204" pitchFamily="34" charset="0"/>
              <a:ea typeface="Aptos" panose="020B0004020202020204" pitchFamily="34" charset="0"/>
              <a:cs typeface="Aptos" panose="020B0004020202020204" pitchFamily="34" charset="0"/>
            </a:endParaRPr>
          </a:p>
          <a:p>
            <a:br>
              <a:rPr lang="en-AU" sz="2000" dirty="0">
                <a:effectLst/>
                <a:latin typeface="Aptos" panose="020B0004020202020204" pitchFamily="34" charset="0"/>
                <a:ea typeface="Times New Roman" panose="02020603050405020304" pitchFamily="18" charset="0"/>
                <a:cs typeface="Aptos" panose="020B0004020202020204" pitchFamily="34" charset="0"/>
              </a:rPr>
            </a:b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HOMES and ARCHITECTURE</a:t>
            </a:r>
            <a:endParaRPr lang="en-AU" sz="20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Majority are one or two room apartments or houses</a:t>
            </a: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Affluent </a:t>
            </a:r>
            <a:r>
              <a:rPr lang="en-AU" sz="2000" dirty="0">
                <a:effectLst/>
                <a:latin typeface="Aptos" panose="020B0004020202020204" pitchFamily="34" charset="0"/>
                <a:ea typeface="Times New Roman" panose="02020603050405020304" pitchFamily="18" charset="0"/>
                <a:cs typeface="Aptos" panose="020B0004020202020204" pitchFamily="34" charset="0"/>
              </a:rPr>
              <a:t>families more spacious and separate individual homes , mostly mud-brick some of modern stone.</a:t>
            </a: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Nomadic farmers live in tents</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Street identification, numbers and maps are inefficient and hard to use.</a:t>
            </a:r>
            <a:endParaRPr lang="en-AU" sz="2000" dirty="0">
              <a:effectLst/>
              <a:latin typeface="Aptos" panose="020B0004020202020204" pitchFamily="34" charset="0"/>
              <a:ea typeface="Aptos" panose="020B0004020202020204" pitchFamily="34" charset="0"/>
              <a:cs typeface="Aptos" panose="020B0004020202020204" pitchFamily="34" charset="0"/>
            </a:endParaRPr>
          </a:p>
          <a:p>
            <a:br>
              <a:rPr lang="en-AU" sz="1200" dirty="0">
                <a:effectLst/>
                <a:latin typeface="Aptos" panose="020B0004020202020204" pitchFamily="34" charset="0"/>
                <a:ea typeface="Times New Roman" panose="02020603050405020304" pitchFamily="18" charset="0"/>
                <a:cs typeface="Aptos" panose="020B0004020202020204" pitchFamily="34" charset="0"/>
              </a:rPr>
            </a:br>
            <a:endParaRPr lang="en-AU"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1235E36A-280B-7C6F-7875-F718DC8C05F6}"/>
              </a:ext>
            </a:extLst>
          </p:cNvPr>
          <p:cNvSpPr txBox="1"/>
          <p:nvPr/>
        </p:nvSpPr>
        <p:spPr>
          <a:xfrm>
            <a:off x="3046863" y="3247746"/>
            <a:ext cx="6093724" cy="369332"/>
          </a:xfrm>
          <a:prstGeom prst="rect">
            <a:avLst/>
          </a:prstGeom>
          <a:noFill/>
        </p:spPr>
        <p:txBody>
          <a:bodyPr wrap="square">
            <a:spAutoFit/>
          </a:bodyPr>
          <a:lstStyle/>
          <a:p>
            <a:r>
              <a:rPr lang="en-AU" sz="1800">
                <a:effectLst/>
                <a:latin typeface="Tahoma" panose="020B0604030504040204" pitchFamily="34" charset="0"/>
                <a:ea typeface="Times New Roman" panose="02020603050405020304" pitchFamily="18" charset="0"/>
                <a:cs typeface="Aptos" panose="020B0004020202020204" pitchFamily="34" charset="0"/>
              </a:rPr>
              <a:t>﻿</a:t>
            </a:r>
            <a:endParaRPr lang="en-AU"/>
          </a:p>
        </p:txBody>
      </p:sp>
    </p:spTree>
    <p:extLst>
      <p:ext uri="{BB962C8B-B14F-4D97-AF65-F5344CB8AC3E}">
        <p14:creationId xmlns:p14="http://schemas.microsoft.com/office/powerpoint/2010/main" val="4009380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C9849-EAC5-4D28-BC5E-9EB8DD6EEB16}"/>
              </a:ext>
            </a:extLst>
          </p:cNvPr>
          <p:cNvSpPr txBox="1"/>
          <p:nvPr/>
        </p:nvSpPr>
        <p:spPr>
          <a:xfrm>
            <a:off x="571500" y="546099"/>
            <a:ext cx="11465825" cy="6247864"/>
          </a:xfrm>
          <a:prstGeom prst="rect">
            <a:avLst/>
          </a:prstGeom>
          <a:noFill/>
        </p:spPr>
        <p:txBody>
          <a:bodyPr wrap="square">
            <a:spAutoFit/>
          </a:bodyPr>
          <a:lstStyle/>
          <a:p>
            <a:r>
              <a:rPr lang="en-AU" sz="2400" dirty="0">
                <a:solidFill>
                  <a:schemeClr val="accent4"/>
                </a:solidFill>
                <a:effectLst/>
                <a:latin typeface="Aptos" panose="020B0004020202020204" pitchFamily="34" charset="0"/>
                <a:ea typeface="Times New Roman" panose="02020603050405020304" pitchFamily="18" charset="0"/>
                <a:cs typeface="Aptos" panose="020B0004020202020204" pitchFamily="34" charset="0"/>
              </a:rPr>
              <a:t>LAND TENURE</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Land ownership is the goal but few can afford the cost except for the very wealthy. So most live in rented housing.</a:t>
            </a:r>
            <a:endParaRPr lang="en-AU" sz="2000" dirty="0">
              <a:effectLst/>
              <a:latin typeface="Aptos" panose="020B0004020202020204" pitchFamily="34" charset="0"/>
              <a:ea typeface="Aptos" panose="020B0004020202020204" pitchFamily="34" charset="0"/>
              <a:cs typeface="Aptos" panose="020B0004020202020204" pitchFamily="34" charset="0"/>
            </a:endParaRPr>
          </a:p>
          <a:p>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chemeClr val="accent4"/>
                </a:solidFill>
                <a:effectLst/>
                <a:latin typeface="Aptos" panose="020B0004020202020204" pitchFamily="34" charset="0"/>
                <a:ea typeface="Times New Roman" panose="02020603050405020304" pitchFamily="18" charset="0"/>
                <a:cs typeface="Aptos" panose="020B0004020202020204" pitchFamily="34" charset="0"/>
              </a:rPr>
              <a:t>BASIC ECONOMY</a:t>
            </a:r>
            <a:endParaRPr lang="en-AU" sz="2400" dirty="0">
              <a:solidFill>
                <a:schemeClr val="accent4"/>
              </a:solidFill>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Free enterprise.  The service sector - government, tourism, transportation, communication, &amp;  financial services, contribute most to the economy &amp; over 70% of the workforce.</a:t>
            </a:r>
            <a:endParaRPr lang="en-AU" sz="2000" dirty="0">
              <a:effectLst/>
              <a:latin typeface="Aptos" panose="020B0004020202020204" pitchFamily="34" charset="0"/>
              <a:ea typeface="Aptos" panose="020B0004020202020204" pitchFamily="34" charset="0"/>
              <a:cs typeface="Aptos" panose="020B0004020202020204" pitchFamily="34" charset="0"/>
            </a:endParaRPr>
          </a:p>
          <a:p>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chemeClr val="accent4"/>
                </a:solidFill>
                <a:effectLst/>
                <a:latin typeface="Aptos" panose="020B0004020202020204" pitchFamily="34" charset="0"/>
                <a:ea typeface="Times New Roman" panose="02020603050405020304" pitchFamily="18" charset="0"/>
                <a:cs typeface="Aptos" panose="020B0004020202020204" pitchFamily="34" charset="0"/>
              </a:rPr>
              <a:t>MAJOR PRODUCTION</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Refined petroleum products, manufacturing of cement and fertilisers, potash, phosphate and gypsum mining</a:t>
            </a:r>
            <a:br>
              <a:rPr lang="en-AU" sz="2000" dirty="0">
                <a:effectLst/>
                <a:latin typeface="Aptos" panose="020B0004020202020204" pitchFamily="34" charset="0"/>
                <a:ea typeface="Times New Roman" panose="02020603050405020304" pitchFamily="18" charset="0"/>
                <a:cs typeface="Aptos" panose="020B0004020202020204" pitchFamily="34" charset="0"/>
              </a:rPr>
            </a:b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chemeClr val="accent4"/>
                </a:solidFill>
                <a:effectLst/>
                <a:latin typeface="Aptos" panose="020B0004020202020204" pitchFamily="34" charset="0"/>
                <a:ea typeface="Times New Roman" panose="02020603050405020304" pitchFamily="18" charset="0"/>
                <a:cs typeface="Aptos" panose="020B0004020202020204" pitchFamily="34" charset="0"/>
              </a:rPr>
              <a:t>TRADE</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Amongst the world’s top three potash exporters.</a:t>
            </a: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Since Gulf War the number of immigrants has increased. </a:t>
            </a: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Now has severe trade deficit and not enough jobs.</a:t>
            </a:r>
            <a:endParaRPr lang="en-AU" sz="2000" dirty="0">
              <a:effectLst/>
              <a:latin typeface="Aptos" panose="020B0004020202020204" pitchFamily="34" charset="0"/>
              <a:ea typeface="Aptos" panose="020B0004020202020204" pitchFamily="34" charset="0"/>
              <a:cs typeface="Aptos" panose="020B0004020202020204" pitchFamily="34" charset="0"/>
            </a:endParaRPr>
          </a:p>
          <a:p>
            <a:r>
              <a:rPr lang="en-AU" sz="2000" dirty="0">
                <a:effectLst/>
                <a:latin typeface="Aptos" panose="020B0004020202020204" pitchFamily="34" charset="0"/>
                <a:ea typeface="Times New Roman" panose="02020603050405020304" pitchFamily="18" charset="0"/>
                <a:cs typeface="Aptos" panose="020B0004020202020204" pitchFamily="34" charset="0"/>
              </a:rPr>
              <a:t>Location in Middle East impacts Jordanian economy &amp; dependence on foreign aid</a:t>
            </a:r>
            <a:br>
              <a:rPr lang="en-AU" sz="2000" dirty="0">
                <a:effectLst/>
                <a:latin typeface="Aptos" panose="020B0004020202020204" pitchFamily="34" charset="0"/>
                <a:ea typeface="Times New Roman" panose="02020603050405020304" pitchFamily="18" charset="0"/>
                <a:cs typeface="Aptos" panose="020B0004020202020204" pitchFamily="34" charset="0"/>
              </a:rPr>
            </a:br>
            <a:r>
              <a:rPr lang="en-AU" sz="2000" dirty="0">
                <a:effectLst/>
                <a:latin typeface="Aptos" panose="020B0004020202020204" pitchFamily="34" charset="0"/>
                <a:ea typeface="Times New Roman" panose="02020603050405020304" pitchFamily="18" charset="0"/>
                <a:cs typeface="Aptos" panose="020B0004020202020204" pitchFamily="34" charset="0"/>
              </a:rPr>
              <a:t>Tourism offers greatest prospect for development</a:t>
            </a:r>
            <a:endParaRPr lang="en-AU" sz="2000" dirty="0">
              <a:effectLst/>
              <a:latin typeface="Aptos" panose="020B0004020202020204" pitchFamily="34" charset="0"/>
              <a:ea typeface="Aptos" panose="020B0004020202020204" pitchFamily="34" charset="0"/>
              <a:cs typeface="Aptos" panose="020B0004020202020204" pitchFamily="34" charset="0"/>
            </a:endParaRPr>
          </a:p>
          <a:p>
            <a:br>
              <a:rPr lang="en-AU" sz="1200" dirty="0">
                <a:effectLst/>
                <a:latin typeface="Aptos" panose="020B0004020202020204" pitchFamily="34" charset="0"/>
                <a:ea typeface="Times New Roman" panose="02020603050405020304" pitchFamily="18" charset="0"/>
                <a:cs typeface="Aptos" panose="020B0004020202020204" pitchFamily="34" charset="0"/>
              </a:rPr>
            </a:br>
            <a:endParaRPr lang="en-AU" sz="1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854102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1970F-04C8-8290-EDB9-FB3FBC68FA4F}"/>
              </a:ext>
            </a:extLst>
          </p:cNvPr>
          <p:cNvSpPr txBox="1"/>
          <p:nvPr/>
        </p:nvSpPr>
        <p:spPr>
          <a:xfrm>
            <a:off x="482600" y="469900"/>
            <a:ext cx="11541077" cy="6370975"/>
          </a:xfrm>
          <a:prstGeom prst="rect">
            <a:avLst/>
          </a:prstGeom>
          <a:noFill/>
        </p:spPr>
        <p:txBody>
          <a:bodyPr wrap="square">
            <a:spAutoFit/>
          </a:bodyPr>
          <a:lstStyle/>
          <a:p>
            <a:r>
              <a:rPr lang="en-AU" sz="2400" dirty="0">
                <a:solidFill>
                  <a:schemeClr val="accent3">
                    <a:lumMod val="60000"/>
                    <a:lumOff val="40000"/>
                  </a:schemeClr>
                </a:solidFill>
                <a:effectLst/>
                <a:latin typeface="Aptos" panose="020B0004020202020204" pitchFamily="34" charset="0"/>
                <a:ea typeface="Times New Roman" panose="02020603050405020304" pitchFamily="18" charset="0"/>
                <a:cs typeface="Aptos" panose="020B0004020202020204" pitchFamily="34" charset="0"/>
              </a:rPr>
              <a:t>CLASS &amp; CASTES</a:t>
            </a:r>
            <a:endParaRPr lang="en-AU" sz="2400" dirty="0">
              <a:solidFill>
                <a:schemeClr val="accent3">
                  <a:lumMod val="60000"/>
                  <a:lumOff val="40000"/>
                </a:schemeClr>
              </a:solidFill>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Class centred around extended patriarchal family units based on ancestry and wealth. Led by sheikhs  elder son who  ascends to the position of head of the family.</a:t>
            </a:r>
            <a:endParaRPr lang="en-AU" sz="2400" dirty="0">
              <a:effectLst/>
              <a:latin typeface="Aptos" panose="020B0004020202020204" pitchFamily="34" charset="0"/>
              <a:ea typeface="Aptos" panose="020B0004020202020204" pitchFamily="34" charset="0"/>
              <a:cs typeface="Aptos" panose="020B0004020202020204" pitchFamily="34" charset="0"/>
            </a:endParaRPr>
          </a:p>
          <a:p>
            <a:br>
              <a:rPr lang="en-AU" sz="2400" dirty="0">
                <a:effectLst/>
                <a:latin typeface="Aptos" panose="020B0004020202020204" pitchFamily="34" charset="0"/>
                <a:ea typeface="Times New Roman" panose="02020603050405020304" pitchFamily="18" charset="0"/>
                <a:cs typeface="Aptos" panose="020B0004020202020204" pitchFamily="34" charset="0"/>
              </a:rPr>
            </a:b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chemeClr val="accent3">
                    <a:lumMod val="60000"/>
                    <a:lumOff val="40000"/>
                  </a:schemeClr>
                </a:solidFill>
                <a:effectLst/>
                <a:latin typeface="Aptos" panose="020B0004020202020204" pitchFamily="34" charset="0"/>
                <a:ea typeface="Times New Roman" panose="02020603050405020304" pitchFamily="18" charset="0"/>
                <a:cs typeface="Aptos" panose="020B0004020202020204" pitchFamily="34" charset="0"/>
              </a:rPr>
              <a:t>SYMBOLS OF SOCIAL STRATIFICATION</a:t>
            </a:r>
            <a:endParaRPr lang="en-AU" sz="2400" dirty="0">
              <a:solidFill>
                <a:schemeClr val="accent3">
                  <a:lumMod val="60000"/>
                  <a:lumOff val="40000"/>
                </a:schemeClr>
              </a:solidFill>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Modern Arab culture values college education, Mercedes cars and a home in an urban area as symbols of success,</a:t>
            </a: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In rural culture camel breeders highest on the social scale. </a:t>
            </a: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Traditionally don't marry outside a persons clan, all others considered inferior. </a:t>
            </a:r>
            <a:endParaRPr lang="en-AU" sz="2400" dirty="0">
              <a:effectLst/>
              <a:latin typeface="Aptos" panose="020B0004020202020204" pitchFamily="34" charset="0"/>
              <a:ea typeface="Aptos" panose="020B0004020202020204" pitchFamily="34" charset="0"/>
              <a:cs typeface="Aptos" panose="020B0004020202020204" pitchFamily="34" charset="0"/>
            </a:endParaRPr>
          </a:p>
          <a:p>
            <a:br>
              <a:rPr lang="en-AU" sz="2400" dirty="0">
                <a:effectLst/>
                <a:latin typeface="Aptos" panose="020B0004020202020204" pitchFamily="34" charset="0"/>
                <a:ea typeface="Times New Roman" panose="02020603050405020304" pitchFamily="18" charset="0"/>
                <a:cs typeface="Aptos" panose="020B0004020202020204" pitchFamily="34" charset="0"/>
              </a:rPr>
            </a:b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chemeClr val="accent3">
                    <a:lumMod val="60000"/>
                    <a:lumOff val="40000"/>
                  </a:schemeClr>
                </a:solidFill>
                <a:effectLst/>
                <a:latin typeface="Aptos" panose="020B0004020202020204" pitchFamily="34" charset="0"/>
                <a:ea typeface="Times New Roman" panose="02020603050405020304" pitchFamily="18" charset="0"/>
                <a:cs typeface="Aptos" panose="020B0004020202020204" pitchFamily="34" charset="0"/>
              </a:rPr>
              <a:t>LAWS ARE BASED ON THE QURAN &amp; THE HADIT</a:t>
            </a:r>
            <a:endParaRPr lang="en-AU" sz="2400" dirty="0">
              <a:solidFill>
                <a:schemeClr val="accent3">
                  <a:lumMod val="60000"/>
                  <a:lumOff val="40000"/>
                </a:schemeClr>
              </a:solidFill>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 collection of </a:t>
            </a:r>
            <a:r>
              <a:rPr lang="en-AU" sz="2400" dirty="0" err="1">
                <a:effectLst/>
                <a:latin typeface="Aptos" panose="020B0004020202020204" pitchFamily="34" charset="0"/>
                <a:ea typeface="Times New Roman" panose="02020603050405020304" pitchFamily="18" charset="0"/>
                <a:cs typeface="Aptos" panose="020B0004020202020204" pitchFamily="34" charset="0"/>
              </a:rPr>
              <a:t>Mohaddan</a:t>
            </a:r>
            <a:r>
              <a:rPr lang="en-AU" sz="2400" dirty="0">
                <a:effectLst/>
                <a:latin typeface="Aptos" panose="020B0004020202020204" pitchFamily="34" charset="0"/>
                <a:ea typeface="Times New Roman" panose="02020603050405020304" pitchFamily="18" charset="0"/>
                <a:cs typeface="Aptos" panose="020B0004020202020204" pitchFamily="34" charset="0"/>
              </a:rPr>
              <a:t> sayings) enforced in(religious) Sharia courts.  EG Virginity demanded of all single women on pain of possible death by male family member.</a:t>
            </a: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Jordan has a low crime rate by international standards</a:t>
            </a:r>
            <a:endParaRPr lang="en-AU" sz="2400" dirty="0">
              <a:effectLst/>
              <a:latin typeface="Aptos" panose="020B0004020202020204" pitchFamily="34" charset="0"/>
              <a:ea typeface="Aptos" panose="020B0004020202020204" pitchFamily="34" charset="0"/>
              <a:cs typeface="Aptos" panose="020B0004020202020204" pitchFamily="34" charset="0"/>
            </a:endParaRPr>
          </a:p>
          <a:p>
            <a:br>
              <a:rPr lang="en-AU" sz="1200" dirty="0">
                <a:effectLst/>
                <a:latin typeface="Aptos" panose="020B0004020202020204" pitchFamily="34" charset="0"/>
                <a:ea typeface="Times New Roman" panose="02020603050405020304" pitchFamily="18" charset="0"/>
                <a:cs typeface="Aptos" panose="020B0004020202020204" pitchFamily="34" charset="0"/>
              </a:rPr>
            </a:br>
            <a:endParaRPr lang="en-AU" sz="1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0771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FD81A-0814-C9B4-1953-FB553AAC2957}"/>
              </a:ext>
            </a:extLst>
          </p:cNvPr>
          <p:cNvSpPr txBox="1"/>
          <p:nvPr/>
        </p:nvSpPr>
        <p:spPr>
          <a:xfrm>
            <a:off x="635000" y="406400"/>
            <a:ext cx="11443269" cy="7109639"/>
          </a:xfrm>
          <a:prstGeom prst="rect">
            <a:avLst/>
          </a:prstGeom>
          <a:noFill/>
        </p:spPr>
        <p:txBody>
          <a:bodyPr wrap="square">
            <a:spAutoFit/>
          </a:bodyPr>
          <a:lstStyle/>
          <a:p>
            <a:r>
              <a:rPr lang="en-AU" sz="2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GENDER &amp; STATUSES</a:t>
            </a:r>
            <a:br>
              <a:rPr lang="en-AU" sz="2400" dirty="0">
                <a:effectLst/>
                <a:latin typeface="Aptos" panose="020B0004020202020204" pitchFamily="34" charset="0"/>
                <a:ea typeface="Times New Roman" panose="02020603050405020304" pitchFamily="18" charset="0"/>
                <a:cs typeface="Aptos" panose="020B0004020202020204" pitchFamily="34" charset="0"/>
              </a:rPr>
            </a:br>
            <a:r>
              <a:rPr lang="en-AU" sz="2400" dirty="0">
                <a:effectLst/>
                <a:latin typeface="Aptos" panose="020B0004020202020204" pitchFamily="34" charset="0"/>
                <a:ea typeface="Times New Roman" panose="02020603050405020304" pitchFamily="18" charset="0"/>
                <a:cs typeface="Aptos" panose="020B0004020202020204" pitchFamily="34" charset="0"/>
              </a:rPr>
              <a:t>Division of labour by gender mostly controlled by male relatives,  (slowly changing with advances in education for women just 3 to 4 decades ago .</a:t>
            </a: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Unemployment rate for women remains high</a:t>
            </a:r>
            <a:endParaRPr lang="en-AU" sz="2400" dirty="0">
              <a:effectLst/>
              <a:latin typeface="Aptos" panose="020B0004020202020204" pitchFamily="34" charset="0"/>
              <a:ea typeface="Aptos" panose="020B0004020202020204" pitchFamily="34" charset="0"/>
              <a:cs typeface="Aptos" panose="020B0004020202020204" pitchFamily="34" charset="0"/>
            </a:endParaRPr>
          </a:p>
          <a:p>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STATUS OF WOMEN &amp; MEN</a:t>
            </a:r>
            <a:br>
              <a:rPr lang="en-AU" sz="2400" dirty="0">
                <a:effectLst/>
                <a:latin typeface="Aptos" panose="020B0004020202020204" pitchFamily="34" charset="0"/>
                <a:ea typeface="Times New Roman" panose="02020603050405020304" pitchFamily="18" charset="0"/>
                <a:cs typeface="Aptos" panose="020B0004020202020204" pitchFamily="34" charset="0"/>
              </a:rPr>
            </a:br>
            <a:r>
              <a:rPr lang="en-AU" sz="2400" dirty="0">
                <a:effectLst/>
                <a:latin typeface="Aptos" panose="020B0004020202020204" pitchFamily="34" charset="0"/>
                <a:ea typeface="Times New Roman" panose="02020603050405020304" pitchFamily="18" charset="0"/>
                <a:cs typeface="Aptos" panose="020B0004020202020204" pitchFamily="34" charset="0"/>
              </a:rPr>
              <a:t>Sons are prized, most Muslim women cover their heads with scarves. A small percentage cover their faces.   Segregation of the sexes in all public situations, limited interaction between men and women, they eat apart in restaurants.</a:t>
            </a:r>
            <a:endParaRPr lang="en-AU" sz="2400" dirty="0">
              <a:effectLst/>
              <a:latin typeface="Aptos" panose="020B0004020202020204" pitchFamily="34" charset="0"/>
              <a:ea typeface="Aptos" panose="020B0004020202020204" pitchFamily="34" charset="0"/>
              <a:cs typeface="Aptos" panose="020B0004020202020204" pitchFamily="34" charset="0"/>
            </a:endParaRPr>
          </a:p>
          <a:p>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MARRIAGE, FAMILY &amp; KINSHIP </a:t>
            </a:r>
            <a:br>
              <a:rPr lang="en-AU" sz="2400" dirty="0">
                <a:effectLst/>
                <a:latin typeface="Aptos" panose="020B0004020202020204" pitchFamily="34" charset="0"/>
                <a:ea typeface="Times New Roman" panose="02020603050405020304" pitchFamily="18" charset="0"/>
                <a:cs typeface="Aptos" panose="020B0004020202020204" pitchFamily="34" charset="0"/>
              </a:rPr>
            </a:br>
            <a:r>
              <a:rPr lang="en-AU" sz="2400" dirty="0">
                <a:effectLst/>
                <a:latin typeface="Aptos" panose="020B0004020202020204" pitchFamily="34" charset="0"/>
                <a:ea typeface="Times New Roman" panose="02020603050405020304" pitchFamily="18" charset="0"/>
                <a:cs typeface="Aptos" panose="020B0004020202020204" pitchFamily="34" charset="0"/>
              </a:rPr>
              <a:t>Getting married and having children are top priorities often / usually  arranged by the father of the bride.</a:t>
            </a: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Often cousins may marry each other the couple may barely know each other prior to engagement.</a:t>
            </a: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effectLst/>
                <a:latin typeface="Aptos" panose="020B0004020202020204" pitchFamily="34" charset="0"/>
                <a:ea typeface="Times New Roman" panose="02020603050405020304" pitchFamily="18" charset="0"/>
                <a:cs typeface="Aptos" panose="020B0004020202020204" pitchFamily="34" charset="0"/>
              </a:rPr>
              <a:t>After marriage every aspect of a woman’s life dictated by her husband passport or travel cannot happen without approval. Husband may take up to 4 wives. Divorce is legal. Children automatically go to the father so women usually choose to remain in a marriage even with other wives. </a:t>
            </a:r>
            <a:endParaRPr lang="en-AU"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7121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9E5E6-9A5C-EC5C-9DDF-3BE4120C4807}"/>
              </a:ext>
            </a:extLst>
          </p:cNvPr>
          <p:cNvSpPr txBox="1"/>
          <p:nvPr/>
        </p:nvSpPr>
        <p:spPr>
          <a:xfrm>
            <a:off x="1253765" y="1263193"/>
            <a:ext cx="10159302" cy="2770117"/>
          </a:xfrm>
          <a:prstGeom prst="rect">
            <a:avLst/>
          </a:prstGeom>
          <a:noFill/>
        </p:spPr>
        <p:txBody>
          <a:bodyPr wrap="square">
            <a:spAutoFit/>
          </a:bodyPr>
          <a:lstStyle/>
          <a:p>
            <a:pPr marL="457200">
              <a:lnSpc>
                <a:spcPct val="107000"/>
              </a:lnSpc>
            </a:pPr>
            <a:r>
              <a:rPr lang="en-AU" sz="40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1) Ancient Jordan</a:t>
            </a:r>
          </a:p>
          <a:p>
            <a:pPr marL="914400" indent="-457200">
              <a:lnSpc>
                <a:spcPct val="107000"/>
              </a:lnSpc>
              <a:buFont typeface="Arial" panose="020B0604020202020204" pitchFamily="34" charset="0"/>
              <a:buChar char="•"/>
            </a:pPr>
            <a:r>
              <a:rPr lang="en-AU" sz="2800" kern="100" dirty="0">
                <a:latin typeface="Aptos" panose="020B0004020202020204" pitchFamily="34" charset="0"/>
                <a:ea typeface="Aptos" panose="020B0004020202020204" pitchFamily="34" charset="0"/>
                <a:cs typeface="Times New Roman" panose="02020603050405020304" pitchFamily="18" charset="0"/>
              </a:rPr>
              <a:t>Early Kingdoms: Ammon, Moab, Edom</a:t>
            </a:r>
          </a:p>
          <a:p>
            <a:pPr marL="800100" indent="-342900">
              <a:lnSpc>
                <a:spcPct val="107000"/>
              </a:lnSpc>
              <a:buFont typeface="Arial" panose="020B0604020202020204" pitchFamily="34" charset="0"/>
              <a:buChar char="•"/>
            </a:pPr>
            <a:r>
              <a:rPr lang="en-AU" sz="2800" kern="100" dirty="0">
                <a:latin typeface="Aptos" panose="020B0004020202020204" pitchFamily="34" charset="0"/>
                <a:ea typeface="Aptos" panose="020B0004020202020204" pitchFamily="34" charset="0"/>
                <a:cs typeface="Times New Roman" panose="02020603050405020304" pitchFamily="18" charset="0"/>
              </a:rPr>
              <a:t>Assyrians, Babylonians, Persians, Seleucids, and the Roman Empire later controlled the area</a:t>
            </a:r>
          </a:p>
          <a:p>
            <a:pPr marL="457200">
              <a:lnSpc>
                <a:spcPct val="107000"/>
              </a:lnSpc>
            </a:pPr>
            <a:endParaRPr lang="en-AU" sz="4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8303B6-19BC-42C6-B032-06283FA6447F}"/>
              </a:ext>
            </a:extLst>
          </p:cNvPr>
          <p:cNvSpPr txBox="1"/>
          <p:nvPr/>
        </p:nvSpPr>
        <p:spPr>
          <a:xfrm>
            <a:off x="1762812" y="2799761"/>
            <a:ext cx="7254586" cy="3154325"/>
          </a:xfrm>
          <a:prstGeom prst="rect">
            <a:avLst/>
          </a:prstGeom>
          <a:noFill/>
        </p:spPr>
        <p:txBody>
          <a:bodyPr wrap="square">
            <a:spAutoFit/>
          </a:bodyPr>
          <a:lstStyle/>
          <a:p>
            <a:pPr lvl="0" fontAlgn="base">
              <a:lnSpc>
                <a:spcPct val="107000"/>
              </a:lnSpc>
            </a:pPr>
            <a:endParaRPr lang="en-AU" sz="1800" b="1"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lvl="0" fontAlgn="base">
              <a:lnSpc>
                <a:spcPct val="107000"/>
              </a:lnSpc>
            </a:pPr>
            <a:endParaRPr lang="en-AU" b="1" kern="0" dirty="0">
              <a:solidFill>
                <a:srgbClr val="282828"/>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lvl="0" fontAlgn="base">
              <a:lnSpc>
                <a:spcPct val="107000"/>
              </a:lnSpc>
            </a:pPr>
            <a:r>
              <a:rPr lang="en-AU" sz="4000" b="1" kern="0" dirty="0">
                <a:solidFill>
                  <a:srgbClr val="C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2</a:t>
            </a:r>
            <a:r>
              <a:rPr lang="en-AU" sz="3600" b="1" kern="0" dirty="0">
                <a:solidFill>
                  <a:srgbClr val="C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661 to 151</a:t>
            </a:r>
            <a:r>
              <a:rPr lang="en-AU" sz="3600" b="1" kern="0" dirty="0">
                <a:solidFill>
                  <a:srgbClr val="C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7</a:t>
            </a:r>
            <a:r>
              <a:rPr lang="en-AU" sz="3600" b="1" kern="0" dirty="0">
                <a:solidFill>
                  <a:srgbClr val="C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AU" sz="3600" b="1" kern="100" dirty="0">
              <a:solidFill>
                <a:srgbClr val="C00000"/>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457200" lvl="0" indent="-457200" fontAlgn="base">
              <a:lnSpc>
                <a:spcPct val="107000"/>
              </a:lnSpc>
              <a:buFont typeface="Arial" panose="020B0604020202020204" pitchFamily="34" charset="0"/>
              <a:buChar char="•"/>
            </a:pPr>
            <a:r>
              <a:rPr lang="en-AU" sz="2800" u="sng"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hlinkClick r:id="rId2"/>
              </a:rPr>
              <a:t>Umayyad Empire</a:t>
            </a:r>
            <a:r>
              <a:rPr lang="en-AU" sz="2800"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(661 - 750 CE),</a:t>
            </a:r>
            <a:endParaRPr lang="en-AU" sz="2800" kern="100" dirty="0">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457200" lvl="0" indent="-457200" fontAlgn="base">
              <a:lnSpc>
                <a:spcPct val="107000"/>
              </a:lnSpc>
              <a:buFont typeface="Arial" panose="020B0604020202020204" pitchFamily="34" charset="0"/>
              <a:buChar char="•"/>
            </a:pPr>
            <a:r>
              <a:rPr lang="en-AU" sz="2800" u="sng"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hlinkClick r:id="rId3"/>
              </a:rPr>
              <a:t>Abbasid Empire</a:t>
            </a:r>
            <a:r>
              <a:rPr lang="en-AU" sz="2800"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(750 - 1258)</a:t>
            </a:r>
            <a:endParaRPr lang="en-AU" sz="2800" kern="100" dirty="0">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457200" lvl="0" indent="-457200" fontAlgn="base">
              <a:lnSpc>
                <a:spcPct val="107000"/>
              </a:lnSpc>
              <a:buFont typeface="Arial" panose="020B0604020202020204" pitchFamily="34" charset="0"/>
              <a:buChar char="•"/>
            </a:pPr>
            <a:r>
              <a:rPr lang="en-AU" sz="2800"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The </a:t>
            </a:r>
            <a:r>
              <a:rPr lang="en-AU" sz="2800" u="sng"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hlinkClick r:id="rId4"/>
              </a:rPr>
              <a:t>Mongols</a:t>
            </a:r>
            <a:r>
              <a:rPr lang="en-AU" sz="2800" kern="0" dirty="0">
                <a:solidFill>
                  <a:srgbClr val="282828"/>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brought down the Abbasid Caliphate in 1258 </a:t>
            </a:r>
            <a:endParaRPr lang="en-AU" sz="2800" kern="100" dirty="0">
              <a:effectLst/>
              <a:highlight>
                <a:srgbClr val="FFFFFF"/>
              </a:highligh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01089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8C91F-D7AE-DDF8-77FC-84233A834651}"/>
              </a:ext>
            </a:extLst>
          </p:cNvPr>
          <p:cNvSpPr txBox="1"/>
          <p:nvPr/>
        </p:nvSpPr>
        <p:spPr>
          <a:xfrm>
            <a:off x="558800" y="482600"/>
            <a:ext cx="11633200" cy="6740307"/>
          </a:xfrm>
          <a:prstGeom prst="rect">
            <a:avLst/>
          </a:prstGeom>
          <a:noFill/>
        </p:spPr>
        <p:txBody>
          <a:bodyPr wrap="square">
            <a:spAutoFit/>
          </a:bodyPr>
          <a:lstStyle/>
          <a:p>
            <a:r>
              <a:rPr lang="en-AU" sz="2400" dirty="0">
                <a:solidFill>
                  <a:srgbClr val="002060"/>
                </a:solidFill>
                <a:effectLst/>
                <a:latin typeface="Aptos" panose="020B0004020202020204" pitchFamily="34" charset="0"/>
                <a:ea typeface="Times New Roman" panose="02020603050405020304" pitchFamily="18" charset="0"/>
                <a:cs typeface="Aptos" panose="020B0004020202020204" pitchFamily="34" charset="0"/>
              </a:rPr>
              <a:t>CHILDCARE</a:t>
            </a:r>
            <a:endParaRPr lang="en-AU" sz="2400" dirty="0">
              <a:solidFill>
                <a:srgbClr val="002060"/>
              </a:solidFill>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Usually women are primary caregivers.</a:t>
            </a: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After first son is born father and mother take the name of the son as part of theirs</a:t>
            </a: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b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b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002060"/>
                </a:solidFill>
                <a:effectLst/>
                <a:latin typeface="Aptos" panose="020B0004020202020204" pitchFamily="34" charset="0"/>
                <a:ea typeface="Times New Roman" panose="02020603050405020304" pitchFamily="18" charset="0"/>
                <a:cs typeface="Aptos" panose="020B0004020202020204" pitchFamily="34" charset="0"/>
              </a:rPr>
              <a:t>EDUCATION</a:t>
            </a:r>
            <a:br>
              <a:rPr lang="en-AU" sz="2400" dirty="0">
                <a:effectLst/>
                <a:latin typeface="Aptos" panose="020B0004020202020204" pitchFamily="34" charset="0"/>
                <a:ea typeface="Times New Roman" panose="02020603050405020304" pitchFamily="18" charset="0"/>
                <a:cs typeface="Aptos" panose="020B0004020202020204" pitchFamily="34" charset="0"/>
              </a:rPr>
            </a:br>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Primary education is free and compulsory from 6 to 16yrs </a:t>
            </a:r>
            <a:b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br>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For Palestine refugees  UNRWA provide schooling for them </a:t>
            </a:r>
            <a:b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br>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Higher education - prerequisite for university entrance is an extensive examination prior to graduation from secondary school</a:t>
            </a: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br>
              <a:rPr lang="en-AU" sz="2400" dirty="0">
                <a:effectLst/>
                <a:latin typeface="Aptos" panose="020B0004020202020204" pitchFamily="34" charset="0"/>
                <a:ea typeface="Times New Roman" panose="02020603050405020304" pitchFamily="18" charset="0"/>
                <a:cs typeface="Aptos" panose="020B0004020202020204" pitchFamily="34" charset="0"/>
              </a:rPr>
            </a:br>
            <a:endParaRPr lang="en-AU" sz="2400" dirty="0">
              <a:effectLst/>
              <a:latin typeface="Aptos" panose="020B0004020202020204" pitchFamily="34" charset="0"/>
              <a:ea typeface="Aptos" panose="020B0004020202020204" pitchFamily="34" charset="0"/>
              <a:cs typeface="Aptos" panose="020B0004020202020204" pitchFamily="34" charset="0"/>
            </a:endParaRPr>
          </a:p>
          <a:p>
            <a:r>
              <a:rPr lang="en-AU" sz="2400" dirty="0">
                <a:solidFill>
                  <a:srgbClr val="002060"/>
                </a:solidFill>
                <a:effectLst/>
                <a:latin typeface="Aptos" panose="020B0004020202020204" pitchFamily="34" charset="0"/>
                <a:ea typeface="Times New Roman" panose="02020603050405020304" pitchFamily="18" charset="0"/>
                <a:cs typeface="Aptos" panose="020B0004020202020204" pitchFamily="34" charset="0"/>
              </a:rPr>
              <a:t>ETIQUETTE </a:t>
            </a:r>
            <a:br>
              <a:rPr lang="en-AU" sz="2400" dirty="0">
                <a:effectLst/>
                <a:latin typeface="Aptos" panose="020B0004020202020204" pitchFamily="34" charset="0"/>
                <a:ea typeface="Times New Roman" panose="02020603050405020304" pitchFamily="18" charset="0"/>
                <a:cs typeface="Aptos" panose="020B0004020202020204" pitchFamily="34" charset="0"/>
              </a:rPr>
            </a:br>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Lengthy and sincere greetings, sharing gifts, kindness, modest dress, no alcohol, removal of shoes before entering mosque and home, rigid rules on touching same and opposite sex. Many more, part of tradition.</a:t>
            </a: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br>
              <a:rPr lang="en-AU" sz="2400" dirty="0">
                <a:effectLst/>
                <a:latin typeface="Aptos" panose="020B0004020202020204" pitchFamily="34" charset="0"/>
                <a:ea typeface="Times New Roman" panose="02020603050405020304" pitchFamily="18" charset="0"/>
                <a:cs typeface="Aptos" panose="020B0004020202020204" pitchFamily="34" charset="0"/>
              </a:rPr>
            </a:br>
            <a:endParaRPr lang="en-AU" sz="2400" dirty="0"/>
          </a:p>
        </p:txBody>
      </p:sp>
    </p:spTree>
    <p:extLst>
      <p:ext uri="{BB962C8B-B14F-4D97-AF65-F5344CB8AC3E}">
        <p14:creationId xmlns:p14="http://schemas.microsoft.com/office/powerpoint/2010/main" val="2050588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BF01B11-0482-1E31-FD97-AA8F6C56421E}"/>
              </a:ext>
            </a:extLst>
          </p:cNvPr>
          <p:cNvSpPr>
            <a:spLocks noChangeArrowheads="1"/>
          </p:cNvSpPr>
          <p:nvPr/>
        </p:nvSpPr>
        <p:spPr bwMode="auto">
          <a:xfrm>
            <a:off x="838201" y="2482589"/>
            <a:ext cx="3816096" cy="36943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rPr>
              <a:t>SHARING FOOD BRINGS PEOPLE TOGETHERbrings </a:t>
            </a:r>
            <a:br>
              <a:rPr kumimoji="0" lang="en-US" altLang="en-US" sz="2000" b="0" i="0" u="none" strike="noStrike" cap="none" normalizeH="0" baseline="0">
                <a:ln>
                  <a:noFill/>
                </a:ln>
                <a:effectLst/>
              </a:rPr>
            </a:br>
            <a:r>
              <a:rPr kumimoji="0" lang="en-US" altLang="en-US" sz="2000" b="0" i="0" u="none" strike="noStrike" cap="none" normalizeH="0" baseline="0">
                <a:ln>
                  <a:noFill/>
                </a:ln>
                <a:effectLst/>
              </a:rPr>
              <a:t>Traditional dishes Lamb rice hummus, yoghurts, nuts and herbs etc etc. And don’t forget the olives. Jordan is most the top olive producing countries in the world</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a:ln>
                <a:noFill/>
              </a:ln>
              <a:effectLst/>
            </a:endParaRPr>
          </a:p>
        </p:txBody>
      </p:sp>
      <p:pic>
        <p:nvPicPr>
          <p:cNvPr id="3074" name="Picture 2">
            <a:extLst>
              <a:ext uri="{FF2B5EF4-FFF2-40B4-BE49-F238E27FC236}">
                <a16:creationId xmlns:a16="http://schemas.microsoft.com/office/drawing/2014/main" id="{3BD4A2F2-B0D0-0345-1E55-C6441F51BE8C}"/>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6599" r="9426" b="-1"/>
          <a:stretch>
            <a:fillRect/>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7AF12B2F-E47D-754F-325A-8B5FC6E131B0}"/>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l="8215" r="676" b="2"/>
          <a:stretch>
            <a:fillRect/>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F8295882-9862-21CA-84ED-5028CFE2F881}"/>
              </a:ext>
            </a:extLst>
          </p:cNvPr>
          <p:cNvSpPr>
            <a:spLocks noChangeArrowheads="1"/>
          </p:cNvSpPr>
          <p:nvPr/>
        </p:nvSpPr>
        <p:spPr bwMode="auto">
          <a:xfrm>
            <a:off x="0" y="9975260"/>
            <a:ext cx="184731"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AU"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br>
            <a:endParaRPr kumimoji="0" lang="en-AU"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spcBef>
                <a:spcPct val="0"/>
              </a:spcBef>
              <a:spcAft>
                <a:spcPts val="600"/>
              </a:spcAft>
              <a:buClrTx/>
              <a:buSzTx/>
              <a:buFontTx/>
              <a:buNone/>
              <a:tabLst/>
            </a:pPr>
            <a:br>
              <a:rPr kumimoji="0" lang="en-AU"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br>
            <a:br>
              <a:rPr kumimoji="0" lang="en-AU"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6796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52097-9AD4-1816-A743-AE80BB365687}"/>
              </a:ext>
            </a:extLst>
          </p:cNvPr>
          <p:cNvSpPr txBox="1"/>
          <p:nvPr/>
        </p:nvSpPr>
        <p:spPr>
          <a:xfrm>
            <a:off x="614148" y="655093"/>
            <a:ext cx="10945505" cy="5428089"/>
          </a:xfrm>
          <a:prstGeom prst="rect">
            <a:avLst/>
          </a:prstGeom>
          <a:noFill/>
        </p:spPr>
        <p:txBody>
          <a:bodyPr wrap="square">
            <a:spAutoFit/>
          </a:bodyPr>
          <a:lstStyle/>
          <a:p>
            <a:pPr>
              <a:lnSpc>
                <a:spcPts val="2400"/>
              </a:lnSpc>
            </a:pPr>
            <a:r>
              <a:rPr lang="en-AU" sz="3600" b="1" dirty="0">
                <a:effectLst/>
                <a:latin typeface="Sectra"/>
                <a:ea typeface="Times New Roman" panose="02020603050405020304" pitchFamily="18" charset="0"/>
                <a:cs typeface="Aptos" panose="020B0004020202020204" pitchFamily="34" charset="0"/>
              </a:rPr>
              <a:t>Religions</a:t>
            </a:r>
          </a:p>
          <a:p>
            <a:pPr>
              <a:lnSpc>
                <a:spcPts val="2400"/>
              </a:lnSpc>
            </a:pPr>
            <a:endParaRPr lang="en-AU" sz="2800" b="1" dirty="0">
              <a:effectLst/>
              <a:latin typeface="Aptos" panose="020B0004020202020204" pitchFamily="34" charset="0"/>
              <a:ea typeface="Aptos" panose="020B0004020202020204" pitchFamily="34" charset="0"/>
              <a:cs typeface="Aptos" panose="020B0004020202020204" pitchFamily="34" charset="0"/>
            </a:endParaRPr>
          </a:p>
          <a:p>
            <a:pPr>
              <a:lnSpc>
                <a:spcPts val="2400"/>
              </a:lnSpc>
            </a:pPr>
            <a:endParaRPr lang="en-AU" sz="2400" b="1" dirty="0">
              <a:effectLst/>
              <a:latin typeface="Aptos" panose="020B0004020202020204" pitchFamily="34" charset="0"/>
              <a:ea typeface="Aptos" panose="020B0004020202020204" pitchFamily="34" charset="0"/>
              <a:cs typeface="Aptos" panose="020B0004020202020204" pitchFamily="34" charset="0"/>
            </a:endParaRPr>
          </a:p>
          <a:p>
            <a:pPr>
              <a:lnSpc>
                <a:spcPts val="1800"/>
              </a:lnSpc>
            </a:pPr>
            <a:r>
              <a:rPr lang="en-AU" sz="2400" dirty="0">
                <a:solidFill>
                  <a:srgbClr val="FF0000"/>
                </a:solidFill>
                <a:effectLst/>
                <a:latin typeface="GT America Extended"/>
                <a:ea typeface="Aptos" panose="020B0004020202020204" pitchFamily="34" charset="0"/>
                <a:cs typeface="Aptos" panose="020B0004020202020204" pitchFamily="34" charset="0"/>
              </a:rPr>
              <a:t>Muslim 97.1% (official; predominantly Sunni), </a:t>
            </a:r>
          </a:p>
          <a:p>
            <a:pPr>
              <a:lnSpc>
                <a:spcPts val="1800"/>
              </a:lnSpc>
            </a:pPr>
            <a:endParaRPr lang="en-AU" sz="2400" dirty="0">
              <a:effectLst/>
              <a:latin typeface="GT America Extended"/>
              <a:ea typeface="Aptos" panose="020B0004020202020204" pitchFamily="34" charset="0"/>
              <a:cs typeface="Aptos" panose="020B0004020202020204" pitchFamily="34" charset="0"/>
            </a:endParaRPr>
          </a:p>
          <a:p>
            <a:pPr>
              <a:lnSpc>
                <a:spcPts val="1800"/>
              </a:lnSpc>
            </a:pPr>
            <a:endParaRPr lang="en-AU" sz="2400" dirty="0">
              <a:effectLst/>
              <a:latin typeface="GT America Extended"/>
              <a:ea typeface="Aptos" panose="020B0004020202020204" pitchFamily="34" charset="0"/>
              <a:cs typeface="Aptos" panose="020B0004020202020204" pitchFamily="34" charset="0"/>
            </a:endParaRPr>
          </a:p>
          <a:p>
            <a:pPr>
              <a:lnSpc>
                <a:spcPts val="1800"/>
              </a:lnSpc>
            </a:pPr>
            <a:r>
              <a:rPr lang="en-AU" sz="2400" dirty="0">
                <a:solidFill>
                  <a:srgbClr val="FF0000"/>
                </a:solidFill>
                <a:effectLst/>
                <a:latin typeface="GT America Extended"/>
                <a:ea typeface="Aptos" panose="020B0004020202020204" pitchFamily="34" charset="0"/>
                <a:cs typeface="Aptos" panose="020B0004020202020204" pitchFamily="34" charset="0"/>
              </a:rPr>
              <a:t>Christian 2.1% </a:t>
            </a:r>
            <a:r>
              <a:rPr lang="en-AU" sz="2400" dirty="0">
                <a:effectLst/>
                <a:latin typeface="GT America Extended"/>
                <a:ea typeface="Aptos" panose="020B0004020202020204" pitchFamily="34" charset="0"/>
                <a:cs typeface="Aptos" panose="020B0004020202020204" pitchFamily="34" charset="0"/>
              </a:rPr>
              <a:t>(majority Greek Orthodox, </a:t>
            </a:r>
          </a:p>
          <a:p>
            <a:pPr>
              <a:lnSpc>
                <a:spcPts val="1800"/>
              </a:lnSpc>
            </a:pPr>
            <a:endParaRPr lang="en-AU" sz="2400" dirty="0">
              <a:latin typeface="GT America Extended"/>
              <a:ea typeface="Aptos" panose="020B0004020202020204" pitchFamily="34" charset="0"/>
              <a:cs typeface="Aptos" panose="020B0004020202020204" pitchFamily="34" charset="0"/>
            </a:endParaRPr>
          </a:p>
          <a:p>
            <a:pPr>
              <a:lnSpc>
                <a:spcPts val="1800"/>
              </a:lnSpc>
            </a:pPr>
            <a:r>
              <a:rPr lang="en-AU" sz="2400" dirty="0">
                <a:effectLst/>
                <a:latin typeface="GT America Extended"/>
                <a:ea typeface="Aptos" panose="020B0004020202020204" pitchFamily="34" charset="0"/>
                <a:cs typeface="Aptos" panose="020B0004020202020204" pitchFamily="34" charset="0"/>
              </a:rPr>
              <a:t>but some Greek and Roman Catholics, </a:t>
            </a:r>
          </a:p>
          <a:p>
            <a:pPr>
              <a:lnSpc>
                <a:spcPts val="1800"/>
              </a:lnSpc>
            </a:pPr>
            <a:endParaRPr lang="en-AU" sz="2400" dirty="0">
              <a:latin typeface="GT America Extended"/>
              <a:ea typeface="Aptos" panose="020B0004020202020204" pitchFamily="34" charset="0"/>
              <a:cs typeface="Aptos" panose="020B0004020202020204" pitchFamily="34" charset="0"/>
            </a:endParaRPr>
          </a:p>
          <a:p>
            <a:pPr>
              <a:lnSpc>
                <a:spcPts val="1800"/>
              </a:lnSpc>
            </a:pPr>
            <a:r>
              <a:rPr lang="en-AU" sz="2400" dirty="0">
                <a:effectLst/>
                <a:latin typeface="GT America Extended"/>
                <a:ea typeface="Aptos" panose="020B0004020202020204" pitchFamily="34" charset="0"/>
                <a:cs typeface="Aptos" panose="020B0004020202020204" pitchFamily="34" charset="0"/>
              </a:rPr>
              <a:t>Syrian Orthodox,</a:t>
            </a:r>
          </a:p>
          <a:p>
            <a:pPr>
              <a:lnSpc>
                <a:spcPts val="1800"/>
              </a:lnSpc>
            </a:pPr>
            <a:endParaRPr lang="en-AU" sz="2400" dirty="0">
              <a:effectLst/>
              <a:latin typeface="GT America Extended"/>
              <a:ea typeface="Aptos" panose="020B0004020202020204" pitchFamily="34" charset="0"/>
              <a:cs typeface="Aptos" panose="020B0004020202020204" pitchFamily="34" charset="0"/>
            </a:endParaRPr>
          </a:p>
          <a:p>
            <a:pPr>
              <a:lnSpc>
                <a:spcPts val="1800"/>
              </a:lnSpc>
            </a:pPr>
            <a:r>
              <a:rPr lang="en-AU" sz="2400" dirty="0">
                <a:effectLst/>
                <a:latin typeface="GT America Extended"/>
                <a:ea typeface="Aptos" panose="020B0004020202020204" pitchFamily="34" charset="0"/>
                <a:cs typeface="Aptos" panose="020B0004020202020204" pitchFamily="34" charset="0"/>
              </a:rPr>
              <a:t>Coptic Orthodox</a:t>
            </a:r>
          </a:p>
          <a:p>
            <a:pPr>
              <a:lnSpc>
                <a:spcPts val="1800"/>
              </a:lnSpc>
            </a:pPr>
            <a:endParaRPr lang="en-AU" sz="2400" dirty="0">
              <a:latin typeface="GT America Extended"/>
              <a:ea typeface="Aptos" panose="020B0004020202020204" pitchFamily="34" charset="0"/>
              <a:cs typeface="Aptos" panose="020B0004020202020204" pitchFamily="34" charset="0"/>
            </a:endParaRPr>
          </a:p>
          <a:p>
            <a:pPr>
              <a:lnSpc>
                <a:spcPts val="1800"/>
              </a:lnSpc>
            </a:pPr>
            <a:r>
              <a:rPr lang="en-AU" sz="2400" dirty="0">
                <a:effectLst/>
                <a:latin typeface="GT America Extended"/>
                <a:ea typeface="Aptos" panose="020B0004020202020204" pitchFamily="34" charset="0"/>
                <a:cs typeface="Aptos" panose="020B0004020202020204" pitchFamily="34" charset="0"/>
              </a:rPr>
              <a:t>Armenian Orthodox,</a:t>
            </a:r>
          </a:p>
          <a:p>
            <a:pPr>
              <a:lnSpc>
                <a:spcPts val="1800"/>
              </a:lnSpc>
            </a:pPr>
            <a:endParaRPr lang="en-AU" sz="2400" dirty="0">
              <a:effectLst/>
              <a:latin typeface="GT America Extended"/>
              <a:ea typeface="Aptos" panose="020B0004020202020204" pitchFamily="34" charset="0"/>
              <a:cs typeface="Aptos" panose="020B0004020202020204" pitchFamily="34" charset="0"/>
            </a:endParaRPr>
          </a:p>
          <a:p>
            <a:pPr>
              <a:lnSpc>
                <a:spcPts val="1800"/>
              </a:lnSpc>
            </a:pPr>
            <a:r>
              <a:rPr lang="en-AU" sz="2400" dirty="0">
                <a:effectLst/>
                <a:latin typeface="GT America Extended"/>
                <a:ea typeface="Aptos" panose="020B0004020202020204" pitchFamily="34" charset="0"/>
                <a:cs typeface="Aptos" panose="020B0004020202020204" pitchFamily="34" charset="0"/>
              </a:rPr>
              <a:t>and Protestant denominations), </a:t>
            </a:r>
          </a:p>
          <a:p>
            <a:pPr>
              <a:lnSpc>
                <a:spcPts val="1800"/>
              </a:lnSpc>
            </a:pPr>
            <a:endParaRPr lang="en-AU" sz="2400" dirty="0">
              <a:effectLst/>
              <a:latin typeface="GT America Extended"/>
              <a:ea typeface="Aptos" panose="020B0004020202020204" pitchFamily="34" charset="0"/>
              <a:cs typeface="Aptos" panose="020B0004020202020204" pitchFamily="34" charset="0"/>
            </a:endParaRPr>
          </a:p>
          <a:p>
            <a:pPr>
              <a:lnSpc>
                <a:spcPts val="1800"/>
              </a:lnSpc>
            </a:pPr>
            <a:endParaRPr lang="en-AU" sz="2400" dirty="0">
              <a:effectLst/>
              <a:latin typeface="GT America Extended"/>
              <a:ea typeface="Aptos" panose="020B0004020202020204" pitchFamily="34" charset="0"/>
              <a:cs typeface="Aptos" panose="020B0004020202020204" pitchFamily="34" charset="0"/>
            </a:endParaRPr>
          </a:p>
          <a:p>
            <a:pPr>
              <a:lnSpc>
                <a:spcPts val="1800"/>
              </a:lnSpc>
            </a:pPr>
            <a:r>
              <a:rPr lang="en-AU" sz="2400" dirty="0">
                <a:solidFill>
                  <a:srgbClr val="FF0000"/>
                </a:solidFill>
                <a:effectLst/>
                <a:latin typeface="GT America Extended"/>
                <a:ea typeface="Aptos" panose="020B0004020202020204" pitchFamily="34" charset="0"/>
                <a:cs typeface="Aptos" panose="020B0004020202020204" pitchFamily="34" charset="0"/>
              </a:rPr>
              <a:t>Buddhist 0.4%, Hindu </a:t>
            </a:r>
            <a:r>
              <a:rPr lang="en-AU" sz="2400" dirty="0">
                <a:effectLst/>
                <a:latin typeface="GT America Extended"/>
                <a:ea typeface="Aptos" panose="020B0004020202020204" pitchFamily="34" charset="0"/>
                <a:cs typeface="Aptos" panose="020B0004020202020204" pitchFamily="34" charset="0"/>
              </a:rPr>
              <a:t>0.1%, </a:t>
            </a:r>
          </a:p>
          <a:p>
            <a:pPr>
              <a:lnSpc>
                <a:spcPts val="1800"/>
              </a:lnSpc>
            </a:pPr>
            <a:endParaRPr lang="en-AU" sz="2400" dirty="0">
              <a:latin typeface="GT America Extended"/>
              <a:ea typeface="Aptos" panose="020B0004020202020204" pitchFamily="34" charset="0"/>
              <a:cs typeface="Aptos" panose="020B0004020202020204" pitchFamily="34" charset="0"/>
            </a:endParaRPr>
          </a:p>
          <a:p>
            <a:pPr>
              <a:lnSpc>
                <a:spcPts val="1800"/>
              </a:lnSpc>
            </a:pPr>
            <a:r>
              <a:rPr lang="en-AU" sz="2400" dirty="0">
                <a:solidFill>
                  <a:srgbClr val="FF0000"/>
                </a:solidFill>
                <a:effectLst/>
                <a:latin typeface="GT America Extended"/>
                <a:ea typeface="Aptos" panose="020B0004020202020204" pitchFamily="34" charset="0"/>
                <a:cs typeface="Aptos" panose="020B0004020202020204" pitchFamily="34" charset="0"/>
              </a:rPr>
              <a:t>Jewish &lt;0.1%, </a:t>
            </a:r>
            <a:r>
              <a:rPr lang="en-AU" sz="2400" dirty="0">
                <a:effectLst/>
                <a:latin typeface="GT America Extended"/>
                <a:ea typeface="Aptos" panose="020B0004020202020204" pitchFamily="34" charset="0"/>
                <a:cs typeface="Aptos" panose="020B0004020202020204" pitchFamily="34" charset="0"/>
              </a:rPr>
              <a:t>folk &lt;0.1%, other &lt;0.1%, unaffiliated &lt;0.1% (2020 est.)</a:t>
            </a:r>
            <a:endParaRPr lang="en-AU"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08983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250C66-18DB-C0ED-B260-29D3AC52B11C}"/>
              </a:ext>
            </a:extLst>
          </p:cNvPr>
          <p:cNvSpPr>
            <a:spLocks noChangeArrowheads="1"/>
          </p:cNvSpPr>
          <p:nvPr/>
        </p:nvSpPr>
        <p:spPr bwMode="auto">
          <a:xfrm>
            <a:off x="2176690" y="1891604"/>
            <a:ext cx="144917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89E46873-AFE0-B890-90A9-51A5FF1838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29038" y="614363"/>
            <a:ext cx="4709827" cy="5600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CC9950E-3F19-D362-DC18-07744373F522}"/>
              </a:ext>
            </a:extLst>
          </p:cNvPr>
          <p:cNvSpPr>
            <a:spLocks noChangeArrowheads="1"/>
          </p:cNvSpPr>
          <p:nvPr/>
        </p:nvSpPr>
        <p:spPr bwMode="auto">
          <a:xfrm>
            <a:off x="2176690" y="4861916"/>
            <a:ext cx="144917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AUSTRALIA'S  RELATIONSHIP WITH JORDAN</a:t>
            </a:r>
            <a:endParaRPr kumimoji="0" lang="en-AU"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7924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29B19-8A14-D867-7F43-5C430521ACD8}"/>
              </a:ext>
            </a:extLst>
          </p:cNvPr>
          <p:cNvSpPr txBox="1"/>
          <p:nvPr/>
        </p:nvSpPr>
        <p:spPr>
          <a:xfrm>
            <a:off x="728663" y="585788"/>
            <a:ext cx="10844212" cy="6001643"/>
          </a:xfrm>
          <a:prstGeom prst="rect">
            <a:avLst/>
          </a:prstGeom>
          <a:noFill/>
        </p:spPr>
        <p:txBody>
          <a:bodyPr wrap="square">
            <a:spAutoFit/>
          </a:bodyPr>
          <a:lstStyle/>
          <a:p>
            <a:r>
              <a:rPr lang="en-AU" sz="32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AUSTRALIA'S  RELATIONSHIP WITH JORDAN</a:t>
            </a:r>
            <a:endParaRPr lang="en-AU" sz="32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r>
              <a:rPr lang="en-AU" sz="32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 </a:t>
            </a:r>
            <a:endParaRPr lang="en-AU" sz="32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Warm and increasingly diverse relationship </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Jordanian embassy in Canberra  since 1976</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Australian embassy in Amman since 1979</a:t>
            </a:r>
          </a:p>
          <a:p>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Links extend back over century, Australian military forces deployed in Middle East during World War I </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In early 1918, crossed the Jordon River from Jerusalem to support the ‘Great Arab Revolt’  against Ottoman rule.</a:t>
            </a:r>
            <a:endParaRPr lang="en-AU" sz="3200" dirty="0">
              <a:effectLst/>
              <a:latin typeface="Aptos" panose="020B0004020202020204" pitchFamily="34" charset="0"/>
              <a:ea typeface="Aptos" panose="020B0004020202020204" pitchFamily="34" charset="0"/>
              <a:cs typeface="Aptos" panose="020B0004020202020204" pitchFamily="34" charset="0"/>
            </a:endParaRPr>
          </a:p>
          <a:p>
            <a:r>
              <a:rPr lang="en-AU" sz="3200" dirty="0">
                <a:effectLst/>
                <a:latin typeface="Aptos" panose="020B0004020202020204" pitchFamily="34" charset="0"/>
                <a:ea typeface="Times New Roman" panose="02020603050405020304" pitchFamily="18" charset="0"/>
                <a:cs typeface="Aptos" panose="020B0004020202020204" pitchFamily="34" charset="0"/>
              </a:rPr>
              <a:t> </a:t>
            </a:r>
            <a:endParaRPr lang="en-AU" sz="3200" dirty="0">
              <a:effectLst/>
              <a:latin typeface="Aptos" panose="020B0004020202020204" pitchFamily="34" charset="0"/>
              <a:ea typeface="Aptos" panose="020B0004020202020204" pitchFamily="34" charset="0"/>
              <a:cs typeface="Aptos" panose="020B0004020202020204" pitchFamily="34" charset="0"/>
            </a:endParaRPr>
          </a:p>
          <a:p>
            <a:r>
              <a:rPr lang="en-AU" sz="3200" dirty="0">
                <a:solidFill>
                  <a:srgbClr val="313131"/>
                </a:solidFill>
                <a:effectLst/>
                <a:latin typeface="Segoe UI" panose="020B0502040204020203" pitchFamily="34" charset="0"/>
                <a:ea typeface="Aptos" panose="020B0004020202020204" pitchFamily="34" charset="0"/>
                <a:cs typeface="Aptos" panose="020B0004020202020204" pitchFamily="34" charset="0"/>
              </a:rPr>
              <a:t> </a:t>
            </a:r>
            <a:endParaRPr lang="en-AU" sz="3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965206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476DB-FDDA-D749-2DF2-D6DB7C38F43B}"/>
              </a:ext>
            </a:extLst>
          </p:cNvPr>
          <p:cNvSpPr txBox="1"/>
          <p:nvPr/>
        </p:nvSpPr>
        <p:spPr>
          <a:xfrm>
            <a:off x="771525" y="728664"/>
            <a:ext cx="8029575" cy="6278642"/>
          </a:xfrm>
          <a:prstGeom prst="rect">
            <a:avLst/>
          </a:prstGeom>
          <a:noFill/>
        </p:spPr>
        <p:txBody>
          <a:bodyPr wrap="square">
            <a:spAutoFit/>
          </a:bodyPr>
          <a:lstStyle/>
          <a:p>
            <a:r>
              <a:rPr lang="en-AU" sz="32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BILATERAL RELATIONS</a:t>
            </a:r>
            <a:endParaRPr lang="en-AU" sz="32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Diplomatic ties</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Long-standing defence and security cooperation</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Close people to people links</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Growing trade and commercial engagement </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Members of the Daesh, participates in the Jordan-Aqua Project</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Strong history of technical cooperation on water, climate, and the environment.</a:t>
            </a:r>
            <a:endParaRPr lang="en-AU" sz="3200" dirty="0">
              <a:effectLst/>
              <a:latin typeface="Aptos" panose="020B0004020202020204" pitchFamily="34" charset="0"/>
              <a:ea typeface="Aptos" panose="020B0004020202020204" pitchFamily="34" charset="0"/>
              <a:cs typeface="Aptos" panose="020B0004020202020204" pitchFamily="34" charset="0"/>
            </a:endParaRPr>
          </a:p>
          <a:p>
            <a:r>
              <a:rPr lang="en-AU" sz="3200" dirty="0">
                <a:effectLst/>
                <a:latin typeface="Aptos" panose="020B0004020202020204" pitchFamily="34" charset="0"/>
                <a:ea typeface="Times New Roman" panose="02020603050405020304" pitchFamily="18" charset="0"/>
                <a:cs typeface="Aptos" panose="020B0004020202020204" pitchFamily="34" charset="0"/>
              </a:rPr>
              <a:t> </a:t>
            </a:r>
            <a:endParaRPr lang="en-AU" sz="3200" dirty="0">
              <a:effectLst/>
              <a:latin typeface="Aptos" panose="020B0004020202020204" pitchFamily="34" charset="0"/>
              <a:ea typeface="Aptos" panose="020B0004020202020204" pitchFamily="34" charset="0"/>
              <a:cs typeface="Aptos" panose="020B0004020202020204" pitchFamily="34" charset="0"/>
            </a:endParaRPr>
          </a:p>
          <a:p>
            <a:r>
              <a:rPr lang="en-AU" sz="1800" dirty="0">
                <a:effectLst/>
                <a:latin typeface="Aptos" panose="020B0004020202020204" pitchFamily="34" charset="0"/>
                <a:ea typeface="Times New Roman" panose="02020603050405020304" pitchFamily="18" charset="0"/>
                <a:cs typeface="Aptos" panose="020B0004020202020204" pitchFamily="34" charset="0"/>
              </a:rPr>
              <a:t> </a:t>
            </a:r>
            <a:endParaRPr lang="en-AU"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6686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8A65F8-A2DB-F1C5-0877-4D40140BA571}"/>
              </a:ext>
            </a:extLst>
          </p:cNvPr>
          <p:cNvSpPr txBox="1"/>
          <p:nvPr/>
        </p:nvSpPr>
        <p:spPr>
          <a:xfrm>
            <a:off x="655093" y="668741"/>
            <a:ext cx="10972800" cy="5509200"/>
          </a:xfrm>
          <a:prstGeom prst="rect">
            <a:avLst/>
          </a:prstGeom>
          <a:noFill/>
        </p:spPr>
        <p:txBody>
          <a:bodyPr wrap="square">
            <a:spAutoFit/>
          </a:bodyPr>
          <a:lstStyle/>
          <a:p>
            <a:r>
              <a:rPr lang="en-AU" sz="32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HUMANITARIAN ASSISTANCE</a:t>
            </a:r>
          </a:p>
          <a:p>
            <a:endParaRPr lang="en-AU" sz="32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Approx $525 million since 2011, (including over $136 million in support of refugees and their host communities in Jordan)</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Supports host communities in need, with a focus on women’s economic empowerment and inclusion. </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The Australian Embassy in Amman’s Direct Aid Program also supports key areas including gender equality, disability inclusion and youth empowerment.</a:t>
            </a:r>
            <a:endParaRPr lang="en-AU" sz="3200" dirty="0">
              <a:effectLst/>
              <a:latin typeface="Aptos" panose="020B0004020202020204" pitchFamily="34" charset="0"/>
              <a:ea typeface="Aptos" panose="020B0004020202020204" pitchFamily="34" charset="0"/>
              <a:cs typeface="Aptos" panose="020B0004020202020204" pitchFamily="34" charset="0"/>
            </a:endParaRPr>
          </a:p>
          <a:p>
            <a:r>
              <a:rPr lang="en-AU" sz="3200" dirty="0">
                <a:effectLst/>
                <a:latin typeface="Aptos" panose="020B0004020202020204" pitchFamily="34" charset="0"/>
                <a:ea typeface="Times New Roman" panose="02020603050405020304" pitchFamily="18" charset="0"/>
                <a:cs typeface="Aptos" panose="020B0004020202020204" pitchFamily="34" charset="0"/>
              </a:rPr>
              <a:t> </a:t>
            </a:r>
            <a:endParaRPr lang="en-AU" sz="3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41475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A70B3-4537-3E52-F06A-9E2F42F0F1F1}"/>
              </a:ext>
            </a:extLst>
          </p:cNvPr>
          <p:cNvSpPr txBox="1"/>
          <p:nvPr/>
        </p:nvSpPr>
        <p:spPr>
          <a:xfrm>
            <a:off x="600501" y="723332"/>
            <a:ext cx="10986448" cy="5632311"/>
          </a:xfrm>
          <a:prstGeom prst="rect">
            <a:avLst/>
          </a:prstGeom>
          <a:noFill/>
        </p:spPr>
        <p:txBody>
          <a:bodyPr wrap="square">
            <a:spAutoFit/>
          </a:bodyPr>
          <a:lstStyle/>
          <a:p>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TRADE &amp; INVESTMENT</a:t>
            </a: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Bilateral commercial relations in green energy, agricultural technology, mining and mining services, and food.</a:t>
            </a:r>
            <a:endParaRPr lang="en-AU"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Principle exports to Jordan are meat products, other agricultural commodities, and education services. </a:t>
            </a:r>
            <a:endParaRPr lang="en-AU"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In 2020-21, two‑way goods and services trade was $138 million ($85 million in exports to Jordan and $53 million in imports from Jordan). </a:t>
            </a:r>
            <a:endParaRPr lang="en-AU"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Australia’s major exports to Jordan include non-beef meat ($31 million), beef ($7 million), and vegetables ($6 million). </a:t>
            </a:r>
            <a:endParaRPr lang="en-AU"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In 2005 Australia concluded an MOU with Jordan on live animal shipment to ensure respect of international animal welfare standards. </a:t>
            </a:r>
            <a:endParaRPr lang="en-AU"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Live exports also covered by the Exporter Supply Chain Assurance System (ESCAS).</a:t>
            </a:r>
            <a:endParaRPr lang="en-AU"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AU" sz="2400" dirty="0">
                <a:effectLst/>
                <a:latin typeface="Aptos" panose="020B0004020202020204" pitchFamily="34" charset="0"/>
                <a:ea typeface="Times New Roman" panose="02020603050405020304" pitchFamily="18" charset="0"/>
                <a:cs typeface="Aptos" panose="020B0004020202020204" pitchFamily="34" charset="0"/>
              </a:rPr>
              <a:t>Austrade's office in Riyadh is responsible for Jordanian trading with market profiles of priority sectors, such as education, food, health, and medical.</a:t>
            </a:r>
            <a:endParaRPr lang="en-AU"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2733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69576E-E676-F27F-3D90-D303E4B4D03A}"/>
              </a:ext>
            </a:extLst>
          </p:cNvPr>
          <p:cNvSpPr txBox="1"/>
          <p:nvPr/>
        </p:nvSpPr>
        <p:spPr>
          <a:xfrm>
            <a:off x="641445" y="518615"/>
            <a:ext cx="10986448" cy="5693866"/>
          </a:xfrm>
          <a:prstGeom prst="rect">
            <a:avLst/>
          </a:prstGeom>
          <a:noFill/>
        </p:spPr>
        <p:txBody>
          <a:bodyPr wrap="square">
            <a:spAutoFit/>
          </a:bodyPr>
          <a:lstStyle/>
          <a:p>
            <a:r>
              <a:rPr lang="en-AU" sz="2400"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HIGH LEVEL VISITS.</a:t>
            </a:r>
            <a:endParaRPr lang="en-AU" sz="24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Strong relationship supported by regular high-level contact, ministerial level visits, and Parliamentary delegations apart from during Covid</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Visit by King Abdullah and Queen Rania in 2016</a:t>
            </a:r>
            <a:endParaRPr lang="en-AU" sz="3200" dirty="0">
              <a:effectLst/>
              <a:latin typeface="Aptos" panose="020B0004020202020204" pitchFamily="34" charset="0"/>
              <a:ea typeface="Aptos" panose="020B0004020202020204" pitchFamily="34" charset="0"/>
              <a:cs typeface="Aptos" panose="020B0004020202020204" pitchFamily="34" charset="0"/>
            </a:endParaRPr>
          </a:p>
          <a:p>
            <a:pPr marL="457200" indent="-457200">
              <a:buFont typeface="Arial" panose="020B0604020202020204" pitchFamily="34" charset="0"/>
              <a:buChar char="•"/>
            </a:pPr>
            <a:r>
              <a:rPr lang="en-AU" sz="3200" dirty="0">
                <a:effectLst/>
                <a:latin typeface="Aptos" panose="020B0004020202020204" pitchFamily="34" charset="0"/>
                <a:ea typeface="Times New Roman" panose="02020603050405020304" pitchFamily="18" charset="0"/>
                <a:cs typeface="Aptos" panose="020B0004020202020204" pitchFamily="34" charset="0"/>
              </a:rPr>
              <a:t>A number of high level visits by Australians to Jordan, since 2015 including Sir Peter Cosgrove (Gov Gen) and most ministries for defence &amp; immigration.</a:t>
            </a:r>
            <a:endParaRPr lang="en-AU" sz="3200" dirty="0">
              <a:effectLst/>
              <a:latin typeface="Aptos" panose="020B0004020202020204" pitchFamily="34" charset="0"/>
              <a:ea typeface="Aptos" panose="020B0004020202020204" pitchFamily="34" charset="0"/>
              <a:cs typeface="Aptos" panose="020B0004020202020204" pitchFamily="34" charset="0"/>
            </a:endParaRPr>
          </a:p>
          <a:p>
            <a:endParaRPr lang="en-AU" sz="3200" dirty="0">
              <a:effectLst/>
              <a:latin typeface="Aptos" panose="020B0004020202020204" pitchFamily="34" charset="0"/>
              <a:ea typeface="Aptos" panose="020B0004020202020204" pitchFamily="34" charset="0"/>
              <a:cs typeface="Aptos" panose="020B0004020202020204" pitchFamily="34" charset="0"/>
            </a:endParaRPr>
          </a:p>
          <a:p>
            <a:r>
              <a:rPr lang="en-AU" sz="2800" dirty="0">
                <a:solidFill>
                  <a:srgbClr val="0070C0"/>
                </a:solidFill>
                <a:effectLst/>
                <a:highlight>
                  <a:srgbClr val="FFFFFF"/>
                </a:highlight>
                <a:latin typeface="Roboto" panose="02000000000000000000" pitchFamily="2" charset="0"/>
                <a:ea typeface="Times New Roman" panose="02020603050405020304" pitchFamily="18" charset="0"/>
                <a:cs typeface="Aptos" panose="020B0004020202020204" pitchFamily="34" charset="0"/>
              </a:rPr>
              <a:t>The latest Census in 2016 recorded </a:t>
            </a:r>
            <a:r>
              <a:rPr lang="en-AU" sz="2800" dirty="0">
                <a:solidFill>
                  <a:srgbClr val="0070C0"/>
                </a:solidFill>
                <a:effectLst/>
                <a:highlight>
                  <a:srgbClr val="D3E3FD"/>
                </a:highlight>
                <a:latin typeface="Roboto" panose="02000000000000000000" pitchFamily="2" charset="0"/>
                <a:ea typeface="Times New Roman" panose="02020603050405020304" pitchFamily="18" charset="0"/>
                <a:cs typeface="Aptos" panose="020B0004020202020204" pitchFamily="34" charset="0"/>
              </a:rPr>
              <a:t>5,912</a:t>
            </a:r>
            <a:r>
              <a:rPr lang="en-AU" sz="2800" dirty="0">
                <a:solidFill>
                  <a:srgbClr val="0070C0"/>
                </a:solidFill>
                <a:effectLst/>
                <a:highlight>
                  <a:srgbClr val="FFFFFF"/>
                </a:highlight>
                <a:latin typeface="Roboto" panose="02000000000000000000" pitchFamily="2" charset="0"/>
                <a:ea typeface="Times New Roman" panose="02020603050405020304" pitchFamily="18" charset="0"/>
                <a:cs typeface="Aptos" panose="020B0004020202020204" pitchFamily="34" charset="0"/>
              </a:rPr>
              <a:t> Jordan-born people in Australia, an increase of 28.0 per cent from the 2011 Census. Jordanians are a relatively new migrant group to Australia.</a:t>
            </a:r>
            <a:endParaRPr lang="en-AU" sz="28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8765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33460FE-FD8A-4EF2-2AE6-272A87AA20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1475" y="350556"/>
            <a:ext cx="12238864" cy="615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32">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FFCB78"/>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AU"/>
          </a:p>
        </p:txBody>
      </p:sp>
    </p:spTree>
    <p:extLst>
      <p:ext uri="{BB962C8B-B14F-4D97-AF65-F5344CB8AC3E}">
        <p14:creationId xmlns:p14="http://schemas.microsoft.com/office/powerpoint/2010/main" val="123583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A0CE65-B357-E7F9-24AF-D165EA0B6EFE}"/>
              </a:ext>
            </a:extLst>
          </p:cNvPr>
          <p:cNvSpPr txBox="1"/>
          <p:nvPr/>
        </p:nvSpPr>
        <p:spPr>
          <a:xfrm>
            <a:off x="1074657" y="791852"/>
            <a:ext cx="10180366" cy="6108724"/>
          </a:xfrm>
          <a:prstGeom prst="rect">
            <a:avLst/>
          </a:prstGeom>
          <a:noFill/>
        </p:spPr>
        <p:txBody>
          <a:bodyPr wrap="square">
            <a:spAutoFit/>
          </a:bodyPr>
          <a:lstStyle/>
          <a:p>
            <a:pPr lvl="0">
              <a:lnSpc>
                <a:spcPct val="107000"/>
              </a:lnSpc>
              <a:spcAft>
                <a:spcPts val="800"/>
              </a:spcAft>
            </a:pPr>
            <a:r>
              <a:rPr lang="en-AU" sz="3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3) 1517  to 1918</a:t>
            </a:r>
            <a:endParaRPr lang="en-AU" sz="32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AU" sz="3200" kern="100" dirty="0">
                <a:effectLst/>
                <a:latin typeface="Aptos" panose="020B0004020202020204" pitchFamily="34" charset="0"/>
                <a:ea typeface="Aptos" panose="020B0004020202020204" pitchFamily="34" charset="0"/>
                <a:cs typeface="Times New Roman" panose="02020603050405020304" pitchFamily="18" charset="0"/>
              </a:rPr>
              <a:t>Under control of the Ottoman Empire</a:t>
            </a:r>
          </a:p>
          <a:p>
            <a:pPr>
              <a:lnSpc>
                <a:spcPct val="107000"/>
              </a:lnSpc>
              <a:spcAft>
                <a:spcPts val="800"/>
              </a:spcAft>
            </a:pPr>
            <a:endParaRPr lang="en-AU" sz="3200" b="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3200" b="1" kern="100" dirty="0">
                <a:effectLst/>
                <a:latin typeface="Aptos" panose="020B0004020202020204" pitchFamily="34" charset="0"/>
                <a:ea typeface="Aptos" panose="020B0004020202020204" pitchFamily="34" charset="0"/>
                <a:cs typeface="Times New Roman" panose="02020603050405020304" pitchFamily="18" charset="0"/>
              </a:rPr>
              <a:t> </a:t>
            </a:r>
            <a:r>
              <a:rPr lang="en-AU" sz="3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4) 1921 to 1946 British Protectorate</a:t>
            </a:r>
          </a:p>
          <a:p>
            <a:pPr lvl="0">
              <a:lnSpc>
                <a:spcPct val="107000"/>
              </a:lnSpc>
              <a:spcAft>
                <a:spcPts val="800"/>
              </a:spcAft>
            </a:pPr>
            <a:endParaRPr lang="en-AU" sz="3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pPr>
            <a:r>
              <a:rPr lang="en-AU" sz="3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1921 Collapse of Ottoman Empire (After WW1)</a:t>
            </a:r>
            <a:endParaRPr lang="en-AU" sz="32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457200" indent="-457200" fontAlgn="base">
              <a:lnSpc>
                <a:spcPct val="107000"/>
              </a:lnSpc>
              <a:spcAft>
                <a:spcPts val="800"/>
              </a:spcAft>
              <a:buFont typeface="Arial" panose="020B0604020202020204" pitchFamily="34" charset="0"/>
              <a:buChar char="•"/>
            </a:pPr>
            <a:r>
              <a:rPr lang="en-AU" sz="3200" kern="0" dirty="0">
                <a:solidFill>
                  <a:srgbClr val="282828"/>
                </a:solidFill>
                <a:effectLst/>
                <a:highlight>
                  <a:srgbClr val="FFFFFF"/>
                </a:highlight>
                <a:latin typeface="Georgia" panose="02040502050405020303" pitchFamily="18" charset="0"/>
                <a:ea typeface="Times New Roman" panose="02020603050405020304" pitchFamily="18" charset="0"/>
                <a:cs typeface="Times New Roman" panose="02020603050405020304" pitchFamily="18" charset="0"/>
              </a:rPr>
              <a:t>In 1922, Britain assigned a Hashemite lord, Abdullah I, to govern Transjordan; his brother Faisal was appointed king of Syria,  moved to Iraq. </a:t>
            </a:r>
            <a:endParaRPr lang="en-AU" sz="3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AU"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14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34777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D96F55-DB1F-E745-67EA-16BFD298361F}"/>
              </a:ext>
            </a:extLst>
          </p:cNvPr>
          <p:cNvSpPr txBox="1"/>
          <p:nvPr/>
        </p:nvSpPr>
        <p:spPr>
          <a:xfrm>
            <a:off x="1143000" y="756813"/>
            <a:ext cx="9715500" cy="5809539"/>
          </a:xfrm>
          <a:prstGeom prst="rect">
            <a:avLst/>
          </a:prstGeom>
          <a:noFill/>
        </p:spPr>
        <p:txBody>
          <a:bodyPr wrap="square">
            <a:spAutoFit/>
          </a:bodyPr>
          <a:lstStyle/>
          <a:p>
            <a:pPr lvl="0">
              <a:lnSpc>
                <a:spcPct val="107000"/>
              </a:lnSpc>
            </a:pPr>
            <a:r>
              <a:rPr lang="en-AU"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5) 1949 to 1967 </a:t>
            </a:r>
            <a:endParaRPr lang="en-AU" sz="2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pPr>
            <a:r>
              <a:rPr lang="en-AU" sz="2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AU"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1946 –</a:t>
            </a:r>
            <a:r>
              <a:rPr lang="en-AU" sz="2800" kern="100" dirty="0">
                <a:effectLst/>
                <a:latin typeface="Aptos" panose="020B0004020202020204" pitchFamily="34" charset="0"/>
                <a:ea typeface="Aptos" panose="020B0004020202020204" pitchFamily="34" charset="0"/>
                <a:cs typeface="Times New Roman" panose="02020603050405020304" pitchFamily="18" charset="0"/>
              </a:rPr>
              <a:t> Jordan gained full independence and </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Abdullah I became King</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2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AU"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1948 War</a:t>
            </a:r>
          </a:p>
          <a:p>
            <a:pPr>
              <a:lnSpc>
                <a:spcPct val="107000"/>
              </a:lnSpc>
              <a:spcAft>
                <a:spcPts val="800"/>
              </a:spcAft>
            </a:pPr>
            <a:r>
              <a:rPr lang="en-AU"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1950 </a:t>
            </a:r>
            <a:r>
              <a:rPr lang="en-AU" sz="2800" b="1" kern="100" dirty="0">
                <a:effectLst/>
                <a:latin typeface="Aptos" panose="020B0004020202020204" pitchFamily="34" charset="0"/>
                <a:ea typeface="Aptos" panose="020B0004020202020204" pitchFamily="34" charset="0"/>
                <a:cs typeface="Times New Roman" panose="02020603050405020304" pitchFamily="18" charset="0"/>
              </a:rPr>
              <a:t>King Abdullah I </a:t>
            </a:r>
            <a:r>
              <a:rPr lang="en-AU" sz="2800" kern="100" dirty="0">
                <a:effectLst/>
                <a:latin typeface="Aptos" panose="020B0004020202020204" pitchFamily="34" charset="0"/>
                <a:ea typeface="Aptos" panose="020B0004020202020204" pitchFamily="34" charset="0"/>
                <a:cs typeface="Times New Roman" panose="02020603050405020304" pitchFamily="18" charset="0"/>
              </a:rPr>
              <a:t>assassinated in Jerusalem</a:t>
            </a:r>
          </a:p>
          <a:p>
            <a:pPr>
              <a:lnSpc>
                <a:spcPct val="107000"/>
              </a:lnSpc>
              <a:spcAft>
                <a:spcPts val="800"/>
              </a:spcAft>
            </a:pPr>
            <a:r>
              <a:rPr lang="en-AU" sz="2800" kern="100" dirty="0">
                <a:effectLst/>
                <a:latin typeface="Aptos" panose="020B0004020202020204" pitchFamily="34" charset="0"/>
                <a:ea typeface="Aptos" panose="020B0004020202020204" pitchFamily="34" charset="0"/>
                <a:cs typeface="Times New Roman" panose="02020603050405020304" pitchFamily="18" charset="0"/>
              </a:rPr>
              <a:t> </a:t>
            </a:r>
          </a:p>
          <a:p>
            <a:pPr fontAlgn="base">
              <a:lnSpc>
                <a:spcPct val="107000"/>
              </a:lnSpc>
              <a:spcAft>
                <a:spcPts val="800"/>
              </a:spcAft>
            </a:pPr>
            <a:r>
              <a:rPr lang="en-AU" sz="2800" b="1" kern="100" dirty="0">
                <a:solidFill>
                  <a:srgbClr val="00206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1953</a:t>
            </a:r>
            <a:r>
              <a:rPr lang="en-AU" sz="2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King Hussein </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AU"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1967 6 day war</a:t>
            </a:r>
          </a:p>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38635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F11E3-5B72-A915-BE81-09EF9AFD7D4D}"/>
              </a:ext>
            </a:extLst>
          </p:cNvPr>
          <p:cNvSpPr txBox="1"/>
          <p:nvPr/>
        </p:nvSpPr>
        <p:spPr>
          <a:xfrm>
            <a:off x="2720622" y="1615391"/>
            <a:ext cx="6750756" cy="4330801"/>
          </a:xfrm>
          <a:prstGeom prst="rect">
            <a:avLst/>
          </a:prstGeom>
          <a:noFill/>
        </p:spPr>
        <p:txBody>
          <a:bodyPr wrap="square">
            <a:spAutoFit/>
          </a:bodyPr>
          <a:lstStyle/>
          <a:p>
            <a:pPr lvl="0">
              <a:lnSpc>
                <a:spcPct val="107000"/>
              </a:lnSpc>
            </a:pPr>
            <a:r>
              <a:rPr lang="en-AU" sz="4000" b="1" kern="100" dirty="0">
                <a:effectLst/>
                <a:latin typeface="Aptos" panose="020B0004020202020204" pitchFamily="34" charset="0"/>
                <a:ea typeface="Aptos" panose="020B0004020202020204" pitchFamily="34" charset="0"/>
                <a:cs typeface="Times New Roman" panose="02020603050405020304" pitchFamily="18" charset="0"/>
              </a:rPr>
              <a:t>6) </a:t>
            </a:r>
            <a:r>
              <a:rPr lang="en-AU" sz="40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1990 to present day</a:t>
            </a:r>
            <a:endParaRPr lang="en-AU" sz="40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pPr>
            <a:r>
              <a:rPr lang="en-AU" sz="40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AU" sz="4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1990 – 1991  </a:t>
            </a:r>
            <a:r>
              <a:rPr lang="en-AU" sz="4000" kern="100" dirty="0">
                <a:effectLst/>
                <a:latin typeface="Aptos" panose="020B0004020202020204" pitchFamily="34" charset="0"/>
                <a:ea typeface="Aptos" panose="020B0004020202020204" pitchFamily="34" charset="0"/>
                <a:cs typeface="Times New Roman" panose="02020603050405020304" pitchFamily="18" charset="0"/>
              </a:rPr>
              <a:t>Gulf War</a:t>
            </a:r>
          </a:p>
          <a:p>
            <a:pPr>
              <a:lnSpc>
                <a:spcPct val="107000"/>
              </a:lnSpc>
              <a:spcAft>
                <a:spcPts val="800"/>
              </a:spcAft>
            </a:pPr>
            <a:r>
              <a:rPr lang="en-AU" sz="4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1999 </a:t>
            </a:r>
            <a:r>
              <a:rPr lang="en-AU" sz="4000" b="1" kern="100" dirty="0">
                <a:effectLst/>
                <a:latin typeface="Aptos" panose="020B0004020202020204" pitchFamily="34" charset="0"/>
                <a:ea typeface="Aptos" panose="020B0004020202020204" pitchFamily="34" charset="0"/>
                <a:cs typeface="Times New Roman" panose="02020603050405020304" pitchFamily="18" charset="0"/>
              </a:rPr>
              <a:t>King Hussein </a:t>
            </a:r>
            <a:r>
              <a:rPr lang="en-AU" sz="4000" kern="100" dirty="0">
                <a:effectLst/>
                <a:latin typeface="Aptos" panose="020B0004020202020204" pitchFamily="34" charset="0"/>
                <a:ea typeface="Aptos" panose="020B0004020202020204" pitchFamily="34" charset="0"/>
                <a:cs typeface="Times New Roman" panose="02020603050405020304" pitchFamily="18" charset="0"/>
              </a:rPr>
              <a:t>dies</a:t>
            </a:r>
          </a:p>
          <a:p>
            <a:pPr>
              <a:lnSpc>
                <a:spcPct val="107000"/>
              </a:lnSpc>
              <a:spcAft>
                <a:spcPts val="800"/>
              </a:spcAft>
            </a:pPr>
            <a:r>
              <a:rPr lang="en-AU" sz="4000" kern="100" dirty="0">
                <a:effectLst/>
                <a:latin typeface="Aptos" panose="020B0004020202020204" pitchFamily="34" charset="0"/>
                <a:ea typeface="Aptos" panose="020B0004020202020204" pitchFamily="34" charset="0"/>
                <a:cs typeface="Times New Roman" panose="02020603050405020304" pitchFamily="18" charset="0"/>
              </a:rPr>
              <a:t>His son becomes </a:t>
            </a:r>
            <a:r>
              <a:rPr lang="en-AU" sz="4000" b="1" kern="100" dirty="0">
                <a:effectLst/>
                <a:latin typeface="Aptos" panose="020B0004020202020204" pitchFamily="34" charset="0"/>
                <a:ea typeface="Aptos" panose="020B0004020202020204" pitchFamily="34" charset="0"/>
                <a:cs typeface="Times New Roman" panose="02020603050405020304" pitchFamily="18" charset="0"/>
              </a:rPr>
              <a:t>King Abdullah II</a:t>
            </a:r>
            <a:r>
              <a:rPr lang="en-AU"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4000" dirty="0"/>
          </a:p>
        </p:txBody>
      </p:sp>
    </p:spTree>
    <p:extLst>
      <p:ext uri="{BB962C8B-B14F-4D97-AF65-F5344CB8AC3E}">
        <p14:creationId xmlns:p14="http://schemas.microsoft.com/office/powerpoint/2010/main" val="35481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jpg"/>
          <p:cNvPicPr>
            <a:picLocks noGrp="1"/>
          </p:cNvPicPr>
          <p:nvPr>
            <p:ph idx="1"/>
          </p:nvPr>
        </p:nvPicPr>
        <p:blipFill>
          <a:blip r:embed="rId2"/>
          <a:stretch>
            <a:fillRect/>
          </a:stretch>
        </p:blipFill>
        <p:spPr>
          <a:xfrm>
            <a:off x="0" y="0"/>
            <a:ext cx="12216000" cy="6858000"/>
          </a:xfrm>
        </p:spPr>
      </p:pic>
      <p:grpSp>
        <p:nvGrpSpPr>
          <p:cNvPr id="9" name="Group 8"/>
          <p:cNvGrpSpPr/>
          <p:nvPr/>
        </p:nvGrpSpPr>
        <p:grpSpPr>
          <a:xfrm>
            <a:off x="1524000" y="4114800"/>
            <a:ext cx="9144000" cy="1676400"/>
            <a:chOff x="0" y="4267200"/>
            <a:chExt cx="9144000" cy="1676400"/>
          </a:xfrm>
        </p:grpSpPr>
        <p:sp>
          <p:nvSpPr>
            <p:cNvPr id="10" name="Rectangle 9"/>
            <p:cNvSpPr/>
            <p:nvPr/>
          </p:nvSpPr>
          <p:spPr>
            <a:xfrm>
              <a:off x="0" y="4267200"/>
              <a:ext cx="9144000" cy="1676400"/>
            </a:xfrm>
            <a:prstGeom prst="rect">
              <a:avLst/>
            </a:prstGeom>
            <a:solidFill>
              <a:schemeClr val="bg1">
                <a:alpha val="38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p:cNvSpPr/>
            <p:nvPr/>
          </p:nvSpPr>
          <p:spPr>
            <a:xfrm>
              <a:off x="0" y="4419600"/>
              <a:ext cx="9144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GEOGRAPHY &amp; PEOPLE : Tony </a:t>
              </a:r>
            </a:p>
          </p:txBody>
        </p:sp>
      </p:grpSp>
    </p:spTree>
    <p:extLst>
      <p:ext uri="{BB962C8B-B14F-4D97-AF65-F5344CB8AC3E}">
        <p14:creationId xmlns:p14="http://schemas.microsoft.com/office/powerpoint/2010/main" val="213081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9C9B-E68F-1619-131B-DDA086D2D25E}"/>
              </a:ext>
            </a:extLst>
          </p:cNvPr>
          <p:cNvSpPr>
            <a:spLocks noGrp="1"/>
          </p:cNvSpPr>
          <p:nvPr>
            <p:ph type="ctrTitle"/>
          </p:nvPr>
        </p:nvSpPr>
        <p:spPr>
          <a:xfrm>
            <a:off x="1524000" y="498765"/>
            <a:ext cx="9144000" cy="45719"/>
          </a:xfrm>
        </p:spPr>
        <p:txBody>
          <a:bodyPr>
            <a:normAutofit fontScale="90000"/>
          </a:bodyPr>
          <a:lstStyle/>
          <a:p>
            <a:endParaRPr lang="en-AU" dirty="0"/>
          </a:p>
        </p:txBody>
      </p:sp>
      <p:sp>
        <p:nvSpPr>
          <p:cNvPr id="3" name="Subtitle 2">
            <a:extLst>
              <a:ext uri="{FF2B5EF4-FFF2-40B4-BE49-F238E27FC236}">
                <a16:creationId xmlns:a16="http://schemas.microsoft.com/office/drawing/2014/main" id="{EF32A677-03D6-4AF2-C17A-5A55307B2CE4}"/>
              </a:ext>
            </a:extLst>
          </p:cNvPr>
          <p:cNvSpPr>
            <a:spLocks noGrp="1"/>
          </p:cNvSpPr>
          <p:nvPr>
            <p:ph type="subTitle" idx="1"/>
          </p:nvPr>
        </p:nvSpPr>
        <p:spPr>
          <a:xfrm>
            <a:off x="1524000" y="1257301"/>
            <a:ext cx="9144000" cy="5340926"/>
          </a:xfrm>
        </p:spPr>
        <p:txBody>
          <a:bodyPr/>
          <a:lstStyle/>
          <a:p>
            <a:r>
              <a:rPr lang="en-AU" dirty="0"/>
              <a:t> </a:t>
            </a:r>
          </a:p>
        </p:txBody>
      </p:sp>
      <p:pic>
        <p:nvPicPr>
          <p:cNvPr id="5" name="Picture 4" descr="A map of jordan with black text&#10;&#10;Description automatically generated">
            <a:extLst>
              <a:ext uri="{FF2B5EF4-FFF2-40B4-BE49-F238E27FC236}">
                <a16:creationId xmlns:a16="http://schemas.microsoft.com/office/drawing/2014/main" id="{073E06A3-F3A6-FAE5-AE4C-EB5F4DD40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35" y="711187"/>
            <a:ext cx="12482835" cy="6965373"/>
          </a:xfrm>
          <a:prstGeom prst="rect">
            <a:avLst/>
          </a:prstGeom>
        </p:spPr>
      </p:pic>
    </p:spTree>
    <p:extLst>
      <p:ext uri="{BB962C8B-B14F-4D97-AF65-F5344CB8AC3E}">
        <p14:creationId xmlns:p14="http://schemas.microsoft.com/office/powerpoint/2010/main" val="24702173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TotalTime>
  <Words>3566</Words>
  <Application>Microsoft Office PowerPoint</Application>
  <PresentationFormat>Widescreen</PresentationFormat>
  <Paragraphs>376</Paragraphs>
  <Slides>49</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49</vt:i4>
      </vt:variant>
    </vt:vector>
  </HeadingPairs>
  <TitlesOfParts>
    <vt:vector size="65" baseType="lpstr">
      <vt:lpstr>acumin-pro</vt:lpstr>
      <vt:lpstr>Aptos</vt:lpstr>
      <vt:lpstr>Aptos Display</vt:lpstr>
      <vt:lpstr>Arial</vt:lpstr>
      <vt:lpstr>Calibri</vt:lpstr>
      <vt:lpstr>DraftBMedium</vt:lpstr>
      <vt:lpstr>Garamond</vt:lpstr>
      <vt:lpstr>Georgia</vt:lpstr>
      <vt:lpstr>GT America Extended</vt:lpstr>
      <vt:lpstr>Roboto</vt:lpstr>
      <vt:lpstr>Sectra</vt:lpstr>
      <vt:lpstr>Segoe UI</vt:lpstr>
      <vt:lpstr>SourceSansPro</vt:lpstr>
      <vt:lpstr>Tahoma</vt:lpstr>
      <vt:lpstr>Organic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Geography</vt:lpstr>
      <vt:lpstr>Jordan Valley</vt:lpstr>
      <vt:lpstr>Mountain Heights and Plateau</vt:lpstr>
      <vt:lpstr>Eastern desert</vt:lpstr>
      <vt:lpstr>Population &amp; People</vt:lpstr>
      <vt:lpstr>Who are these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Languages: Official = Arabic</vt:lpstr>
      <vt:lpstr>PowerPoint Presentation</vt:lpstr>
      <vt:lpstr>Jordan Economy</vt:lpstr>
      <vt:lpstr>Jordan Economy</vt:lpstr>
      <vt:lpstr>Jordan Economy</vt:lpstr>
      <vt:lpstr>Jordan Challenges</vt:lpstr>
      <vt:lpstr>Jordan Challenges</vt:lpstr>
      <vt:lpstr>References: Economy &amp;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Anthony McCosker</dc:creator>
  <cp:lastModifiedBy>Anthony McCosker</cp:lastModifiedBy>
  <cp:revision>7</cp:revision>
  <dcterms:created xsi:type="dcterms:W3CDTF">2024-05-01T04:08:36Z</dcterms:created>
  <dcterms:modified xsi:type="dcterms:W3CDTF">2024-05-21T07:47:43Z</dcterms:modified>
</cp:coreProperties>
</file>