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74" r:id="rId2"/>
    <p:sldId id="256" r:id="rId3"/>
    <p:sldId id="344" r:id="rId4"/>
    <p:sldId id="261" r:id="rId5"/>
    <p:sldId id="297" r:id="rId6"/>
    <p:sldId id="291" r:id="rId7"/>
    <p:sldId id="299" r:id="rId8"/>
    <p:sldId id="345" r:id="rId9"/>
    <p:sldId id="265" r:id="rId10"/>
    <p:sldId id="266" r:id="rId11"/>
    <p:sldId id="293" r:id="rId12"/>
    <p:sldId id="295" r:id="rId13"/>
    <p:sldId id="296" r:id="rId14"/>
    <p:sldId id="263" r:id="rId15"/>
    <p:sldId id="264" r:id="rId16"/>
    <p:sldId id="290" r:id="rId17"/>
    <p:sldId id="336" r:id="rId18"/>
    <p:sldId id="307" r:id="rId19"/>
    <p:sldId id="331" r:id="rId20"/>
    <p:sldId id="335" r:id="rId21"/>
    <p:sldId id="330" r:id="rId22"/>
    <p:sldId id="305" r:id="rId23"/>
    <p:sldId id="346" r:id="rId24"/>
    <p:sldId id="347" r:id="rId25"/>
    <p:sldId id="323" r:id="rId26"/>
    <p:sldId id="348" r:id="rId27"/>
    <p:sldId id="324" r:id="rId28"/>
    <p:sldId id="325" r:id="rId29"/>
    <p:sldId id="349" r:id="rId30"/>
    <p:sldId id="303" r:id="rId31"/>
    <p:sldId id="306" r:id="rId32"/>
    <p:sldId id="288" r:id="rId33"/>
    <p:sldId id="304" r:id="rId34"/>
    <p:sldId id="268" r:id="rId35"/>
    <p:sldId id="283" r:id="rId36"/>
    <p:sldId id="350" r:id="rId37"/>
    <p:sldId id="351" r:id="rId38"/>
    <p:sldId id="279" r:id="rId39"/>
    <p:sldId id="285" r:id="rId40"/>
    <p:sldId id="310" r:id="rId41"/>
    <p:sldId id="337" r:id="rId42"/>
    <p:sldId id="257" r:id="rId43"/>
    <p:sldId id="338" r:id="rId44"/>
    <p:sldId id="260" r:id="rId45"/>
    <p:sldId id="262" r:id="rId46"/>
    <p:sldId id="339" r:id="rId47"/>
    <p:sldId id="340" r:id="rId48"/>
    <p:sldId id="275" r:id="rId49"/>
    <p:sldId id="277" r:id="rId50"/>
    <p:sldId id="341" r:id="rId51"/>
    <p:sldId id="267" r:id="rId52"/>
    <p:sldId id="342" r:id="rId53"/>
    <p:sldId id="269" r:id="rId54"/>
    <p:sldId id="270" r:id="rId55"/>
    <p:sldId id="343" r:id="rId56"/>
    <p:sldId id="27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B788E3-B6A1-45AB-934B-B00AE52C5AD3}" v="2" dt="2024-07-17T00:41:12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3987" autoAdjust="0"/>
  </p:normalViewPr>
  <p:slideViewPr>
    <p:cSldViewPr snapToGrid="0">
      <p:cViewPr varScale="1">
        <p:scale>
          <a:sx n="105" d="100"/>
          <a:sy n="105" d="100"/>
        </p:scale>
        <p:origin x="64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 Davidson" userId="ada73dbe9f0526e8" providerId="LiveId" clId="{A9B788E3-B6A1-45AB-934B-B00AE52C5AD3}"/>
    <pc:docChg chg="custSel delSld modSld">
      <pc:chgData name="Ray Davidson" userId="ada73dbe9f0526e8" providerId="LiveId" clId="{A9B788E3-B6A1-45AB-934B-B00AE52C5AD3}" dt="2024-07-17T00:49:28.254" v="192" actId="20577"/>
      <pc:docMkLst>
        <pc:docMk/>
      </pc:docMkLst>
      <pc:sldChg chg="del">
        <pc:chgData name="Ray Davidson" userId="ada73dbe9f0526e8" providerId="LiveId" clId="{A9B788E3-B6A1-45AB-934B-B00AE52C5AD3}" dt="2024-07-17T00:40:41.748" v="0" actId="2696"/>
        <pc:sldMkLst>
          <pc:docMk/>
          <pc:sldMk cId="971838810" sldId="268"/>
        </pc:sldMkLst>
      </pc:sldChg>
      <pc:sldChg chg="modSp mod">
        <pc:chgData name="Ray Davidson" userId="ada73dbe9f0526e8" providerId="LiveId" clId="{A9B788E3-B6A1-45AB-934B-B00AE52C5AD3}" dt="2024-07-17T00:48:10.033" v="172" actId="27636"/>
        <pc:sldMkLst>
          <pc:docMk/>
          <pc:sldMk cId="3408082724" sldId="268"/>
        </pc:sldMkLst>
        <pc:spChg chg="mod">
          <ac:chgData name="Ray Davidson" userId="ada73dbe9f0526e8" providerId="LiveId" clId="{A9B788E3-B6A1-45AB-934B-B00AE52C5AD3}" dt="2024-07-17T00:45:21.148" v="9" actId="20577"/>
          <ac:spMkLst>
            <pc:docMk/>
            <pc:sldMk cId="3408082724" sldId="268"/>
            <ac:spMk id="2" creationId="{B2EFB028-CB00-4E91-BC4C-9E97FA65FFFF}"/>
          </ac:spMkLst>
        </pc:spChg>
        <pc:spChg chg="mod">
          <ac:chgData name="Ray Davidson" userId="ada73dbe9f0526e8" providerId="LiveId" clId="{A9B788E3-B6A1-45AB-934B-B00AE52C5AD3}" dt="2024-07-17T00:48:10.033" v="172" actId="27636"/>
          <ac:spMkLst>
            <pc:docMk/>
            <pc:sldMk cId="3408082724" sldId="268"/>
            <ac:spMk id="3" creationId="{4C27904B-9470-7E56-3687-25B6326E5BA3}"/>
          </ac:spMkLst>
        </pc:spChg>
      </pc:sldChg>
      <pc:sldChg chg="modSp mod">
        <pc:chgData name="Ray Davidson" userId="ada73dbe9f0526e8" providerId="LiveId" clId="{A9B788E3-B6A1-45AB-934B-B00AE52C5AD3}" dt="2024-07-17T00:49:28.254" v="192" actId="20577"/>
        <pc:sldMkLst>
          <pc:docMk/>
          <pc:sldMk cId="673303607" sldId="279"/>
        </pc:sldMkLst>
        <pc:spChg chg="mod">
          <ac:chgData name="Ray Davidson" userId="ada73dbe9f0526e8" providerId="LiveId" clId="{A9B788E3-B6A1-45AB-934B-B00AE52C5AD3}" dt="2024-07-17T00:49:28.254" v="192" actId="20577"/>
          <ac:spMkLst>
            <pc:docMk/>
            <pc:sldMk cId="673303607" sldId="279"/>
            <ac:spMk id="3" creationId="{1551A63A-B52D-D76B-C556-C4D7A44653A6}"/>
          </ac:spMkLst>
        </pc:spChg>
      </pc:sldChg>
      <pc:sldChg chg="del">
        <pc:chgData name="Ray Davidson" userId="ada73dbe9f0526e8" providerId="LiveId" clId="{A9B788E3-B6A1-45AB-934B-B00AE52C5AD3}" dt="2024-07-17T00:41:01.952" v="1" actId="2696"/>
        <pc:sldMkLst>
          <pc:docMk/>
          <pc:sldMk cId="2679539272" sldId="283"/>
        </pc:sldMkLst>
      </pc:sldChg>
      <pc:sldChg chg="modSp mod">
        <pc:chgData name="Ray Davidson" userId="ada73dbe9f0526e8" providerId="LiveId" clId="{A9B788E3-B6A1-45AB-934B-B00AE52C5AD3}" dt="2024-07-17T00:45:04.388" v="6" actId="20577"/>
        <pc:sldMkLst>
          <pc:docMk/>
          <pc:sldMk cId="681941336" sldId="349"/>
        </pc:sldMkLst>
        <pc:spChg chg="mod">
          <ac:chgData name="Ray Davidson" userId="ada73dbe9f0526e8" providerId="LiveId" clId="{A9B788E3-B6A1-45AB-934B-B00AE52C5AD3}" dt="2024-07-17T00:45:04.388" v="6" actId="20577"/>
          <ac:spMkLst>
            <pc:docMk/>
            <pc:sldMk cId="681941336" sldId="349"/>
            <ac:spMk id="2" creationId="{B20EAFAD-C177-A6A0-5DD8-D0089E389019}"/>
          </ac:spMkLst>
        </pc:spChg>
      </pc:sldChg>
      <pc:sldChg chg="modSp mod">
        <pc:chgData name="Ray Davidson" userId="ada73dbe9f0526e8" providerId="LiveId" clId="{A9B788E3-B6A1-45AB-934B-B00AE52C5AD3}" dt="2024-07-17T00:45:35.407" v="15" actId="20577"/>
        <pc:sldMkLst>
          <pc:docMk/>
          <pc:sldMk cId="728417659" sldId="350"/>
        </pc:sldMkLst>
        <pc:spChg chg="mod">
          <ac:chgData name="Ray Davidson" userId="ada73dbe9f0526e8" providerId="LiveId" clId="{A9B788E3-B6A1-45AB-934B-B00AE52C5AD3}" dt="2024-07-17T00:45:35.407" v="15" actId="20577"/>
          <ac:spMkLst>
            <pc:docMk/>
            <pc:sldMk cId="728417659" sldId="350"/>
            <ac:spMk id="2" creationId="{A47714FA-DBA8-D9A3-5F27-0D3D77DF4B3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EF36A-2144-4F93-BFDE-200C533B4DD6}" type="datetimeFigureOut">
              <a:rPr lang="en-AU" smtClean="0"/>
              <a:t>17/07/2024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D53B7-A749-498A-855A-0AB0D15A41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944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53B7-A749-498A-855A-0AB0D15A41D2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9332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53B7-A749-498A-855A-0AB0D15A41D2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119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53B7-A749-498A-855A-0AB0D15A41D2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010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53B7-A749-498A-855A-0AB0D15A41D2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2116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53B7-A749-498A-855A-0AB0D15A41D2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919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53B7-A749-498A-855A-0AB0D15A41D2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2094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53B7-A749-498A-855A-0AB0D15A41D2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3446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53B7-A749-498A-855A-0AB0D15A41D2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8077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53B7-A749-498A-855A-0AB0D15A41D2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7880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53B7-A749-498A-855A-0AB0D15A41D2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9621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D53B7-A749-498A-855A-0AB0D15A41D2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359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7E3F-117A-A575-C3EB-7DAC96115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C83D06-F360-36D0-AC1D-033EC697A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76CA0-63D0-3ABD-9592-C00C1147E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705C-E987-47A6-8C53-74DE21667C5A}" type="datetimeFigureOut">
              <a:rPr lang="en-AU" smtClean="0"/>
              <a:t>17/07/2024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DFA93-2F47-1DBD-5631-1E6120DA0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AAB45-DD59-8E64-9688-44D7AB1F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ED08-1AC1-4C37-AB7F-AD0F64CC58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673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D4A16-F09C-2DE6-6B86-52721623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189964-9C49-C797-0002-3F6A3B54B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08554-A1CC-4756-9549-1C4DD5A03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705C-E987-47A6-8C53-74DE21667C5A}" type="datetimeFigureOut">
              <a:rPr lang="en-AU" smtClean="0"/>
              <a:t>17/07/2024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C684D-A9A7-2F26-250A-C1749B0C5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192BD-9D64-3EED-C3B5-5E05355A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ED08-1AC1-4C37-AB7F-AD0F64CC58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314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AC2242-23B5-DFEB-654A-81EB7D4CC5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0994F-1336-7790-FCC6-3D2D38762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6B885-7F1D-8FEA-FAA1-3F91119E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705C-E987-47A6-8C53-74DE21667C5A}" type="datetimeFigureOut">
              <a:rPr lang="en-AU" smtClean="0"/>
              <a:t>17/07/2024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911AC-5B46-DE51-A5FD-164A66515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3DBE-BB8B-BCE3-AA80-2BF609E1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ED08-1AC1-4C37-AB7F-AD0F64CC58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632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C4FAF-DB4E-9CB2-AED0-6CC5CA6F5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8F8F4-F830-C9EB-B762-119324DAF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AE600-8019-648F-9834-9648856DB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705C-E987-47A6-8C53-74DE21667C5A}" type="datetimeFigureOut">
              <a:rPr lang="en-AU" smtClean="0"/>
              <a:t>17/07/2024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2F3CD-1D87-891D-0BCC-98F03C4D2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24C31-5AB6-651F-91CD-20F06F71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ED08-1AC1-4C37-AB7F-AD0F64CC58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609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15A3E-B308-9656-82AF-2138A209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AA557-C103-96DA-FDF9-2B3CA59E3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4E718-8232-274D-E7FE-C9E30A044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705C-E987-47A6-8C53-74DE21667C5A}" type="datetimeFigureOut">
              <a:rPr lang="en-AU" smtClean="0"/>
              <a:t>17/07/2024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199C3-7CF5-1646-2357-941D4BD0C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59B84-9598-D0AC-FCF0-F40ADFB1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ED08-1AC1-4C37-AB7F-AD0F64CC58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6443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62C43-740D-BC2E-4183-A786C7357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ADBE0-AA09-93DA-F026-FC13914D1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28777-5C34-E007-64C3-D32C3C404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A5BF8-7F89-A758-597A-D5E194376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705C-E987-47A6-8C53-74DE21667C5A}" type="datetimeFigureOut">
              <a:rPr lang="en-AU" smtClean="0"/>
              <a:t>17/07/2024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6C2D4-2937-4444-DD81-AFDCF90F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6F8E7-684A-4335-8F29-113C7A9D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ED08-1AC1-4C37-AB7F-AD0F64CC58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44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471C9-D140-CD4E-7661-66B29DB15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F3275-6927-832E-BC29-729385A84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ED0A1C-7B84-BC1B-91A7-BED65D2A8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1E6125-6460-3E0E-63D2-4F6DE4B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977463-205A-257A-4292-566FDFC9D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0C0CC6-217B-1C1E-AF07-FE65D0C3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705C-E987-47A6-8C53-74DE21667C5A}" type="datetimeFigureOut">
              <a:rPr lang="en-AU" smtClean="0"/>
              <a:t>17/07/2024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35F645-FAF7-34DE-B496-08C887745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127EAB-AD8F-0E5D-9523-34257046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ED08-1AC1-4C37-AB7F-AD0F64CC58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234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9F0F-5881-E696-8EF9-CA337DB30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478FF-FDA4-C588-3F5B-A2A14E3F2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705C-E987-47A6-8C53-74DE21667C5A}" type="datetimeFigureOut">
              <a:rPr lang="en-AU" smtClean="0"/>
              <a:t>17/07/2024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A9423-6E5B-F179-0E0A-631ABD26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A4537-941B-1EE7-B0F8-C8651992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ED08-1AC1-4C37-AB7F-AD0F64CC58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039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FC45A-9E8F-47A5-E14E-DF824A4BB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705C-E987-47A6-8C53-74DE21667C5A}" type="datetimeFigureOut">
              <a:rPr lang="en-AU" smtClean="0"/>
              <a:t>17/07/2024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AF783F-CDB6-530F-3FC0-0A181F37D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62226-A164-ED44-CA17-06B69E2E5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ED08-1AC1-4C37-AB7F-AD0F64CC58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804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CB6AB-D7AC-8428-04E2-8F89F090E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190B6-ECF6-7B1E-2098-80D2072E4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6D69-B431-FB87-C40D-70F355598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F8A78-D343-3E2B-D2CE-D39B9C58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705C-E987-47A6-8C53-74DE21667C5A}" type="datetimeFigureOut">
              <a:rPr lang="en-AU" smtClean="0"/>
              <a:t>17/07/2024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0C959-1887-5075-5C5D-D1C6E112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EE16-5216-779F-C573-2C7AC08A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ED08-1AC1-4C37-AB7F-AD0F64CC58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159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54049-2531-C4B0-7C7C-B6A5B3972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AA692C-C903-06AA-74A8-E5E13A243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0E2CA-C4E1-1F75-D74A-085A51401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690E6-384D-D2C4-9326-A80D2129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8705C-E987-47A6-8C53-74DE21667C5A}" type="datetimeFigureOut">
              <a:rPr lang="en-AU" smtClean="0"/>
              <a:t>17/07/2024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485732-31BC-EAD0-9A7A-D1B912D52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7B2B8-F135-4340-6AB8-2D228C42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ED08-1AC1-4C37-AB7F-AD0F64CC58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114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B725DD-C973-18A7-7619-311DF3D8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1A032-7884-F30E-6D97-91DE690E0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CBD35-DE5E-AF12-B165-3C12717D5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28705C-E987-47A6-8C53-74DE21667C5A}" type="datetimeFigureOut">
              <a:rPr lang="en-AU" smtClean="0"/>
              <a:t>17/07/2024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44283-CCDB-45D2-D15A-ADD611C8A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12856-9B8A-9668-B874-880AAC8B2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D8ED08-1AC1-4C37-AB7F-AD0F64CC58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95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autiful Lebanon in HDR | Lebanon tourism, Tourism images, Beautiful ...">
            <a:extLst>
              <a:ext uri="{FF2B5EF4-FFF2-40B4-BE49-F238E27FC236}">
                <a16:creationId xmlns:a16="http://schemas.microsoft.com/office/drawing/2014/main" id="{72AB1E3F-78B3-3122-2B7F-91FC3CB5D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42" y="220865"/>
            <a:ext cx="2760737" cy="189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lebanon mountains images">
            <a:extLst>
              <a:ext uri="{FF2B5EF4-FFF2-40B4-BE49-F238E27FC236}">
                <a16:creationId xmlns:a16="http://schemas.microsoft.com/office/drawing/2014/main" id="{97F8FF03-A09C-5E32-DBCA-CAC401F6B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3454" y="98321"/>
            <a:ext cx="2619809" cy="199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un clipart">
            <a:extLst>
              <a:ext uri="{FF2B5EF4-FFF2-40B4-BE49-F238E27FC236}">
                <a16:creationId xmlns:a16="http://schemas.microsoft.com/office/drawing/2014/main" id="{334F8B67-4432-9C95-4EF2-DA84DE86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13" y="259558"/>
            <a:ext cx="2166919" cy="216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Arabian Food">
            <a:extLst>
              <a:ext uri="{FF2B5EF4-FFF2-40B4-BE49-F238E27FC236}">
                <a16:creationId xmlns:a16="http://schemas.microsoft.com/office/drawing/2014/main" id="{BE7B5B79-B07C-F665-B8F4-EE0D8FF77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28996" y="3050651"/>
            <a:ext cx="1934503" cy="293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steve bracks premier">
            <a:extLst>
              <a:ext uri="{FF2B5EF4-FFF2-40B4-BE49-F238E27FC236}">
                <a16:creationId xmlns:a16="http://schemas.microsoft.com/office/drawing/2014/main" id="{FA1D7BB9-C0B5-8474-51EA-CECE7275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61" y="3346019"/>
            <a:ext cx="2103071" cy="32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lebanese sunni muslims wikipedia">
            <a:extLst>
              <a:ext uri="{FF2B5EF4-FFF2-40B4-BE49-F238E27FC236}">
                <a16:creationId xmlns:a16="http://schemas.microsoft.com/office/drawing/2014/main" id="{613F4A23-1961-3522-BBAC-5B1064A7A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336" y="3216852"/>
            <a:ext cx="2012022" cy="31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maronite nuns">
            <a:extLst>
              <a:ext uri="{FF2B5EF4-FFF2-40B4-BE49-F238E27FC236}">
                <a16:creationId xmlns:a16="http://schemas.microsoft.com/office/drawing/2014/main" id="{F7A1C1EF-AC6A-45B3-1C03-8B269B6E3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916" y="3429000"/>
            <a:ext cx="2637297" cy="31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05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CC842-8F22-7D00-B45D-B53DC56D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06" y="-260600"/>
            <a:ext cx="6894576" cy="2399951"/>
          </a:xfrm>
        </p:spPr>
        <p:txBody>
          <a:bodyPr anchor="b">
            <a:norm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HISTORY – FRENCH INFLUENCE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3C491-4B13-7CEB-9813-51548A5AA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344" y="3055343"/>
            <a:ext cx="6894576" cy="3483864"/>
          </a:xfrm>
        </p:spPr>
        <p:txBody>
          <a:bodyPr>
            <a:normAutofit/>
          </a:bodyPr>
          <a:lstStyle/>
          <a:p>
            <a:r>
              <a:rPr lang="en-GB" sz="3500" dirty="0">
                <a:latin typeface="Calibri" panose="020F0502020204030204" pitchFamily="34" charset="0"/>
                <a:cs typeface="Calibri" panose="020F0502020204030204" pitchFamily="34" charset="0"/>
              </a:rPr>
              <a:t>1831 – French Jesuits from Syria spread Christianity thru Lebanon</a:t>
            </a:r>
          </a:p>
          <a:p>
            <a:pPr marL="0" indent="0">
              <a:buNone/>
            </a:pPr>
            <a:endParaRPr lang="en-GB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500" dirty="0">
                <a:latin typeface="Calibri" panose="020F0502020204030204" pitchFamily="34" charset="0"/>
                <a:cs typeface="Calibri" panose="020F0502020204030204" pitchFamily="34" charset="0"/>
              </a:rPr>
              <a:t>1920 – after WWI, French Mandate over Lebanon, until 1943</a:t>
            </a:r>
          </a:p>
          <a:p>
            <a:endParaRPr lang="en-GB" sz="3500" dirty="0"/>
          </a:p>
          <a:p>
            <a:endParaRPr lang="en-GB" dirty="0"/>
          </a:p>
          <a:p>
            <a:endParaRPr lang="en-AU" sz="2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337ABFD-F419-3AA4-35A0-5A57F77C2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r="21200" b="-2"/>
          <a:stretch/>
        </p:blipFill>
        <p:spPr bwMode="auto">
          <a:xfrm>
            <a:off x="8411057" y="898416"/>
            <a:ext cx="2891944" cy="2828195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BD672A2F-79B5-C3B4-1C3E-A05AC686E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r="11616" b="2"/>
          <a:stretch/>
        </p:blipFill>
        <p:spPr bwMode="auto">
          <a:xfrm>
            <a:off x="7539488" y="3959525"/>
            <a:ext cx="4235569" cy="2596550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953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C2D90-5EBA-1947-560D-F5D7B08F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664" y="5667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b="1">
                <a:solidFill>
                  <a:srgbClr val="FF0000"/>
                </a:solidFill>
              </a:rPr>
              <a:t>HISTORY -1932  FRENCH RELIGIOUS CENSUS</a:t>
            </a:r>
            <a:endParaRPr lang="en-AU" sz="5400" b="1">
              <a:solidFill>
                <a:srgbClr val="FF0000"/>
              </a:solidFill>
            </a:endParaRPr>
          </a:p>
        </p:txBody>
      </p:sp>
      <p:pic>
        <p:nvPicPr>
          <p:cNvPr id="3076" name="Picture 4" descr="Census Research: Enumerator Instructions - CensusTools">
            <a:extLst>
              <a:ext uri="{FF2B5EF4-FFF2-40B4-BE49-F238E27FC236}">
                <a16:creationId xmlns:a16="http://schemas.microsoft.com/office/drawing/2014/main" id="{F2ACF9AD-CC48-032D-B8C1-9E8B76A1AC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61" y="1966823"/>
            <a:ext cx="8212348" cy="45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69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2379C-F4A6-720F-4A8D-CB008B287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>
                <a:solidFill>
                  <a:srgbClr val="FF0000"/>
                </a:solidFill>
              </a:rPr>
              <a:t>HISTORY – INDEPENDENCE FROM FRANCE, 1943</a:t>
            </a:r>
            <a:endParaRPr lang="en-AU" b="1">
              <a:solidFill>
                <a:srgbClr val="FF0000"/>
              </a:solidFill>
            </a:endParaRPr>
          </a:p>
        </p:txBody>
      </p:sp>
      <p:pic>
        <p:nvPicPr>
          <p:cNvPr id="10242" name="Picture 2" descr="Independence Day parade">
            <a:extLst>
              <a:ext uri="{FF2B5EF4-FFF2-40B4-BE49-F238E27FC236}">
                <a16:creationId xmlns:a16="http://schemas.microsoft.com/office/drawing/2014/main" id="{4CA42B37-DFAA-C6E1-8D95-96749A5143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69" y="1825625"/>
            <a:ext cx="82882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13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3B539-480A-CC87-8AD0-BF5723D23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13" y="-29667"/>
            <a:ext cx="6125964" cy="1906863"/>
          </a:xfrm>
        </p:spPr>
        <p:txBody>
          <a:bodyPr anchor="b">
            <a:normAutofit/>
          </a:bodyPr>
          <a:lstStyle/>
          <a:p>
            <a:pPr algn="ctr"/>
            <a:r>
              <a:rPr lang="en-GB" b="1">
                <a:solidFill>
                  <a:srgbClr val="FF0000"/>
                </a:solidFill>
              </a:rPr>
              <a:t>HISTORY – CIVIL WAR, 1975-1990</a:t>
            </a:r>
            <a:endParaRPr lang="en-AU" b="1">
              <a:solidFill>
                <a:srgbClr val="FF0000"/>
              </a:solidFill>
            </a:endParaRPr>
          </a:p>
        </p:txBody>
      </p:sp>
      <p:sp>
        <p:nvSpPr>
          <p:cNvPr id="11274" name="Content Placeholder 11273">
            <a:extLst>
              <a:ext uri="{FF2B5EF4-FFF2-40B4-BE49-F238E27FC236}">
                <a16:creationId xmlns:a16="http://schemas.microsoft.com/office/drawing/2014/main" id="{738CEA59-9739-A9EF-FCF9-B018FE21B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endParaRPr lang="en-US" sz="3200"/>
          </a:p>
          <a:p>
            <a:pPr marL="0" indent="0" algn="ctr">
              <a:buNone/>
            </a:pPr>
            <a:endParaRPr lang="en-US" sz="3200"/>
          </a:p>
        </p:txBody>
      </p:sp>
      <p:pic>
        <p:nvPicPr>
          <p:cNvPr id="11270" name="Picture 6" descr="Place des Martyrs in Beirut showing gross damage during the civil war in Lebanon, 1975 Stock ...">
            <a:extLst>
              <a:ext uri="{FF2B5EF4-FFF2-40B4-BE49-F238E27FC236}">
                <a16:creationId xmlns:a16="http://schemas.microsoft.com/office/drawing/2014/main" id="{51FC0ED3-616F-AD69-A9D6-2756E6B50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r="6154" b="4"/>
          <a:stretch/>
        </p:blipFill>
        <p:spPr bwMode="auto">
          <a:xfrm>
            <a:off x="4390846" y="3390181"/>
            <a:ext cx="3769743" cy="310551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he comparisons between Lebanon’s civil war and America’s situation now are a step too far – The ...">
            <a:extLst>
              <a:ext uri="{FF2B5EF4-FFF2-40B4-BE49-F238E27FC236}">
                <a16:creationId xmlns:a16="http://schemas.microsoft.com/office/drawing/2014/main" id="{3D1BFBDD-2744-1B34-2E3A-236F15B38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4036" b="-1"/>
          <a:stretch/>
        </p:blipFill>
        <p:spPr bwMode="auto">
          <a:xfrm>
            <a:off x="1009292" y="2572270"/>
            <a:ext cx="3381554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lebanon civil war 1975">
            <a:extLst>
              <a:ext uri="{FF2B5EF4-FFF2-40B4-BE49-F238E27FC236}">
                <a16:creationId xmlns:a16="http://schemas.microsoft.com/office/drawing/2014/main" id="{89B15F25-4299-6F69-B66D-9BE24A2F9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r="11562" b="-1"/>
          <a:stretch/>
        </p:blipFill>
        <p:spPr bwMode="auto">
          <a:xfrm>
            <a:off x="7513608" y="943144"/>
            <a:ext cx="433908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444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CA661-74CD-74BB-D85C-9444A657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4. LANGUAGES</a:t>
            </a:r>
            <a:endParaRPr lang="en-A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56729-A3FB-06B4-734F-487E404AC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7971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Arabic is the official language. Slightly different to other versions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Many people also fluent in French and English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 </a:t>
            </a:r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Parley </a:t>
            </a:r>
            <a:r>
              <a:rPr lang="en-GB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vous</a:t>
            </a:r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Arabe</a:t>
            </a:r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speak Arabic?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0534E8-22CD-86B7-174D-5DD15251576E}"/>
              </a:ext>
            </a:extLst>
          </p:cNvPr>
          <p:cNvSpPr txBox="1"/>
          <p:nvPr/>
        </p:nvSpPr>
        <p:spPr>
          <a:xfrm rot="10800000" flipV="1">
            <a:off x="1203569" y="3519877"/>
            <a:ext cx="35638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AE" sz="40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Jost"/>
              </a:rPr>
              <a:t>هل تتحدث العربية؟</a:t>
            </a:r>
          </a:p>
        </p:txBody>
      </p:sp>
    </p:spTree>
    <p:extLst>
      <p:ext uri="{BB962C8B-B14F-4D97-AF65-F5344CB8AC3E}">
        <p14:creationId xmlns:p14="http://schemas.microsoft.com/office/powerpoint/2010/main" val="270675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C6F9-7974-0B46-1778-AF654A797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64" y="-414193"/>
            <a:ext cx="10515600" cy="1544253"/>
          </a:xfrm>
        </p:spPr>
        <p:txBody>
          <a:bodyPr/>
          <a:lstStyle/>
          <a:p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5.  RELIGION</a:t>
            </a:r>
            <a:endParaRPr lang="en-A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25D08-40F8-1B49-D35E-0268E4924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864" y="793630"/>
            <a:ext cx="10515600" cy="5659125"/>
          </a:xfrm>
        </p:spPr>
        <p:txBody>
          <a:bodyPr>
            <a:normAutofit fontScale="25000" lnSpcReduction="20000"/>
          </a:bodyPr>
          <a:lstStyle/>
          <a:p>
            <a:r>
              <a:rPr lang="en-GB" sz="1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official religious denominations. </a:t>
            </a:r>
            <a:r>
              <a:rPr lang="en-GB" sz="1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Latest </a:t>
            </a:r>
            <a:r>
              <a:rPr lang="en-GB" sz="1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figures:</a:t>
            </a:r>
          </a:p>
          <a:p>
            <a:endParaRPr lang="en-GB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69% Muslim</a:t>
            </a:r>
          </a:p>
          <a:p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 i.e. 32% Sunni, 31% </a:t>
            </a:r>
            <a:r>
              <a:rPr lang="en-GB" sz="11200" dirty="0" err="1">
                <a:latin typeface="Calibri" panose="020F0502020204030204" pitchFamily="34" charset="0"/>
                <a:cs typeface="Calibri" panose="020F0502020204030204" pitchFamily="34" charset="0"/>
              </a:rPr>
              <a:t>Shi’te</a:t>
            </a:r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endParaRPr lang="en-GB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30.7 % Christian</a:t>
            </a:r>
          </a:p>
          <a:p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Of these </a:t>
            </a:r>
            <a:r>
              <a:rPr lang="en-GB" sz="11200" b="1" dirty="0">
                <a:latin typeface="Calibri" panose="020F0502020204030204" pitchFamily="34" charset="0"/>
                <a:cs typeface="Calibri" panose="020F0502020204030204" pitchFamily="34" charset="0"/>
              </a:rPr>
              <a:t>52% Maronite</a:t>
            </a:r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, 25% Greek Orthodox, also Protestants, Armenians</a:t>
            </a:r>
          </a:p>
          <a:p>
            <a:endParaRPr lang="en-GB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5.5% Druze </a:t>
            </a:r>
            <a:r>
              <a:rPr lang="en-GB" sz="1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Follow Old Testament </a:t>
            </a:r>
            <a:r>
              <a:rPr lang="en-GB" sz="11200" b="1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Mohammed</a:t>
            </a:r>
          </a:p>
          <a:p>
            <a:pPr marL="0" indent="0">
              <a:buNone/>
            </a:pPr>
            <a:endParaRPr lang="en-GB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figures unreliable, as no census since ….?  Polls instead</a:t>
            </a:r>
            <a:endParaRPr lang="en-GB" sz="10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Officially freedom of religion. BUT Judaism, </a:t>
            </a:r>
            <a:r>
              <a:rPr lang="en-GB" sz="11200" dirty="0" err="1">
                <a:latin typeface="Calibri" panose="020F0502020204030204" pitchFamily="34" charset="0"/>
                <a:cs typeface="Calibri" panose="020F0502020204030204" pitchFamily="34" charset="0"/>
              </a:rPr>
              <a:t>Mormanism</a:t>
            </a:r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, Buddhism and Hinduism forbidden. </a:t>
            </a:r>
          </a:p>
          <a:p>
            <a:endParaRPr lang="en-GB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64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7" name="Rectangle 6156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6445FF2B-BF25-DB14-0F58-0E39AB36B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r="5938" b="-2"/>
          <a:stretch/>
        </p:blipFill>
        <p:spPr bwMode="auto">
          <a:xfrm>
            <a:off x="957890" y="3215112"/>
            <a:ext cx="2285534" cy="36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159" name="Rectangle 6158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82773-E779-0275-47BE-30CD26CD8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2871216" cy="1609344"/>
          </a:xfrm>
        </p:spPr>
        <p:txBody>
          <a:bodyPr>
            <a:normAutofit/>
          </a:bodyPr>
          <a:lstStyle/>
          <a:p>
            <a:pPr algn="ctr"/>
            <a:r>
              <a:rPr lang="en-GB" sz="3600" b="1">
                <a:solidFill>
                  <a:srgbClr val="FF0000"/>
                </a:solidFill>
              </a:rPr>
              <a:t>Main Religious Groups</a:t>
            </a:r>
            <a:endParaRPr lang="en-AU" sz="3600" b="1">
              <a:solidFill>
                <a:srgbClr val="FF0000"/>
              </a:solidFill>
            </a:endParaRPr>
          </a:p>
        </p:txBody>
      </p:sp>
      <p:sp>
        <p:nvSpPr>
          <p:cNvPr id="6161" name="Rectangle 6160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3" name="Rectangle 6162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4" name="Content Placeholder 6153">
            <a:extLst>
              <a:ext uri="{FF2B5EF4-FFF2-40B4-BE49-F238E27FC236}">
                <a16:creationId xmlns:a16="http://schemas.microsoft.com/office/drawing/2014/main" id="{AC85D45D-07C8-B690-722F-C707A8378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9679" y="402138"/>
            <a:ext cx="3712464" cy="1609344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/>
              <a:t>Clockwise: Maronite, Shia, </a:t>
            </a:r>
            <a:r>
              <a:rPr lang="en-US" b="1"/>
              <a:t>Sunni, </a:t>
            </a:r>
            <a:r>
              <a:rPr lang="en-US" b="1" err="1"/>
              <a:t>Druz</a:t>
            </a:r>
            <a:r>
              <a:rPr lang="en-US" b="1"/>
              <a:t>, Alawite</a:t>
            </a:r>
          </a:p>
        </p:txBody>
      </p:sp>
      <p:pic>
        <p:nvPicPr>
          <p:cNvPr id="6146" name="Picture 2" descr="Sunni Versus Shiite: Countries, History, Impact">
            <a:extLst>
              <a:ext uri="{FF2B5EF4-FFF2-40B4-BE49-F238E27FC236}">
                <a16:creationId xmlns:a16="http://schemas.microsoft.com/office/drawing/2014/main" id="{48C10974-3329-6B96-76F5-F216CF575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r="4881" b="1"/>
          <a:stretch/>
        </p:blipFill>
        <p:spPr bwMode="auto">
          <a:xfrm>
            <a:off x="4155702" y="2675995"/>
            <a:ext cx="3915049" cy="395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maronites">
            <a:extLst>
              <a:ext uri="{FF2B5EF4-FFF2-40B4-BE49-F238E27FC236}">
                <a16:creationId xmlns:a16="http://schemas.microsoft.com/office/drawing/2014/main" id="{1ADDB250-42F0-1224-629F-4DDB10100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r="1" b="34940"/>
          <a:stretch/>
        </p:blipFill>
        <p:spPr bwMode="auto">
          <a:xfrm>
            <a:off x="8290932" y="2560123"/>
            <a:ext cx="3901068" cy="37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9854FD14-778B-30BF-C17B-D2C88B2EC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05" y="145692"/>
            <a:ext cx="2530304" cy="253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390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A805-1AC8-1494-CE2B-9BC3EDF06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6.  GOVERNMENT - CONFESSIONALISM</a:t>
            </a:r>
            <a:br>
              <a:rPr lang="en-GB" b="1" dirty="0">
                <a:solidFill>
                  <a:srgbClr val="FF0000"/>
                </a:solidFill>
              </a:rPr>
            </a:b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0AB76-4852-27FA-E3A8-FD82F25BF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459" y="1224951"/>
            <a:ext cx="10803082" cy="5633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National Pact, 1943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at Independence from France. Tried to create stability for new nation by including all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 religious groups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 Govt.</a:t>
            </a:r>
          </a:p>
          <a:p>
            <a:pPr marL="0" indent="0">
              <a:buNone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Highest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Offices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and numbers of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MPS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reserved for  specific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religious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groups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based on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% of population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Population based on  census in 1932  which said 51% Christians. Now out of date.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So Christians given most power in Parliament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ctr">
              <a:buNone/>
            </a:pPr>
            <a:endParaRPr lang="en-GB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Ratio of MPs 6:5 in favour of Christians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95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0FEDD-973A-BCD6-C00D-650FD180B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GOVERNMENT OFFICES,BY RELIGION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E41BF-CC33-1904-6839-DDC1E451D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Because there were originally more Christians: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Officers would always be: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  President and Armed Forces Chief   =  Maronite Christian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  Prime Minister                                     =  Sunni Muslim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  Speaker                                                 =   Shi’ite Muslim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  Deputy PM &amp; Deputy Speaker           =   Greek Orthodox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  Armed Forces Chief of Staff                =   Druze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1822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883E-35C3-B1EB-20F2-8FE99DA7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GOVERNMENT – CONFESSIONALSM  2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749A7-DF4E-C1A1-4830-7B8E0D141C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Over time, Muslim numbers grew</a:t>
            </a:r>
          </a:p>
          <a:p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Why?</a:t>
            </a:r>
          </a:p>
          <a:p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Christians no longer majority</a:t>
            </a:r>
          </a:p>
          <a:p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Muslims 69%, Christians 30.7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So old distribution unfair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098" name="Picture 2" descr="Image result for government of lebanon official website">
            <a:extLst>
              <a:ext uri="{FF2B5EF4-FFF2-40B4-BE49-F238E27FC236}">
                <a16:creationId xmlns:a16="http://schemas.microsoft.com/office/drawing/2014/main" id="{BB1B454D-01C6-3C35-7FED-B6E2CF0F06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330" y="1538477"/>
            <a:ext cx="5181599" cy="463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823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32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5624E60-234D-A0D7-C811-469F67ED8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1288472"/>
            <a:ext cx="7644778" cy="99495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</a:t>
            </a:r>
            <a:r>
              <a:rPr lang="en-US" sz="8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LEBANON</a:t>
            </a:r>
            <a:br>
              <a:rPr lang="en-US" sz="8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8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8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88F0121-61AE-983C-1C1B-2C862ED9C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1829" y="570271"/>
            <a:ext cx="5218371" cy="42385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A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FAILED STATE</a:t>
            </a:r>
          </a:p>
        </p:txBody>
      </p:sp>
      <p:sp>
        <p:nvSpPr>
          <p:cNvPr id="2125" name="Rectangle 2124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flag with a green tree on it&#10;&#10;Description automatically generated">
            <a:extLst>
              <a:ext uri="{FF2B5EF4-FFF2-40B4-BE49-F238E27FC236}">
                <a16:creationId xmlns:a16="http://schemas.microsoft.com/office/drawing/2014/main" id="{75F6D41B-DCFE-A5D5-DA52-8DC774B8ECA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r="-2" b="4544"/>
          <a:stretch/>
        </p:blipFill>
        <p:spPr bwMode="auto">
          <a:xfrm>
            <a:off x="6096000" y="1789584"/>
            <a:ext cx="5334197" cy="327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822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2FD5-41DE-8C38-860B-1EEB39EDD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 BE FAIRER, MPs TO BE EQUAL MUSLIM AND CHRISTIAN, SINCE 1989</a:t>
            </a:r>
            <a:endParaRPr lang="en-A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 descr="Lebanon election explainer: Who are the key players?">
            <a:extLst>
              <a:ext uri="{FF2B5EF4-FFF2-40B4-BE49-F238E27FC236}">
                <a16:creationId xmlns:a16="http://schemas.microsoft.com/office/drawing/2014/main" id="{819AF883-E92E-6771-0118-5A248E8E4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79" y="2079859"/>
            <a:ext cx="7105441" cy="458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00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F321-A9A1-D0F4-6022-09C83550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DEMOCRACY?</a:t>
            </a:r>
            <a:endParaRPr lang="en-AU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8C9A5-7F6D-66DE-3136-C9E150A09F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All citizens can Vote</a:t>
            </a:r>
          </a:p>
          <a:p>
            <a:pPr algn="ctr"/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Constitution says people can topple Government at election</a:t>
            </a:r>
          </a:p>
          <a:p>
            <a:pPr marL="0" indent="0" algn="ctr">
              <a:buNone/>
            </a:pPr>
            <a:endParaRPr lang="en-AU" sz="3600" dirty="0"/>
          </a:p>
        </p:txBody>
      </p:sp>
      <p:pic>
        <p:nvPicPr>
          <p:cNvPr id="3076" name="Picture 4" descr="Image result for voting lebanon">
            <a:extLst>
              <a:ext uri="{FF2B5EF4-FFF2-40B4-BE49-F238E27FC236}">
                <a16:creationId xmlns:a16="http://schemas.microsoft.com/office/drawing/2014/main" id="{FBD58274-2D98-7689-C993-E5232203F94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535" y="536713"/>
            <a:ext cx="6390373" cy="63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926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472EB7-D475-A174-0306-722879F9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327" y="-92072"/>
            <a:ext cx="10515600" cy="1325563"/>
          </a:xfrm>
        </p:spPr>
        <p:txBody>
          <a:bodyPr/>
          <a:lstStyle/>
          <a:p>
            <a:r>
              <a:rPr lang="en-GB" b="1">
                <a:solidFill>
                  <a:srgbClr val="FF0000"/>
                </a:solidFill>
              </a:rPr>
              <a:t>OR,  AUTHORITARIAN ?</a:t>
            </a:r>
            <a:endParaRPr lang="en-AU" b="1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9FA405-0BD6-E22B-8802-20E735A93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75" y="-1798259"/>
            <a:ext cx="10852160" cy="9331668"/>
          </a:xfrm>
        </p:spPr>
        <p:txBody>
          <a:bodyPr>
            <a:normAutofit/>
          </a:bodyPr>
          <a:lstStyle/>
          <a:p>
            <a:pPr marL="2286000" lvl="5" indent="0">
              <a:buNone/>
            </a:pPr>
            <a:endParaRPr lang="en-GB" sz="4500" dirty="0"/>
          </a:p>
          <a:p>
            <a:pPr marL="2286000" lvl="5" indent="0">
              <a:buNone/>
            </a:pPr>
            <a:endParaRPr lang="en-GB" sz="45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Elections Free and Fair?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- No elections, 2009-20,  partly due to  Civil War</a:t>
            </a:r>
          </a:p>
          <a:p>
            <a:pPr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Up to half the population are not citizens, so can’t vote</a:t>
            </a:r>
          </a:p>
          <a:p>
            <a:pPr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Voting manipulated by elites through vote buying, sponsorship</a:t>
            </a:r>
          </a:p>
          <a:p>
            <a:pPr>
              <a:buFontTx/>
              <a:buChar char="-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Intimidation of voters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Independent Candidates</a:t>
            </a:r>
          </a:p>
          <a:p>
            <a:pPr>
              <a:buFontTx/>
              <a:buChar char="-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- President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has almost total power. Chooses P.M. Can dismiss govt.  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2015 Lebanon ranked 98</a:t>
            </a:r>
            <a:r>
              <a:rPr lang="en-GB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 of 167 countries in Democracy Index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 2023 the system was internationally designated “Authoritarian”</a:t>
            </a:r>
          </a:p>
          <a:p>
            <a:endParaRPr lang="en-GB" sz="4500" b="1" dirty="0"/>
          </a:p>
        </p:txBody>
      </p:sp>
      <p:pic>
        <p:nvPicPr>
          <p:cNvPr id="1026" name="Picture 2" descr="Authoritarian Government Art">
            <a:extLst>
              <a:ext uri="{FF2B5EF4-FFF2-40B4-BE49-F238E27FC236}">
                <a16:creationId xmlns:a16="http://schemas.microsoft.com/office/drawing/2014/main" id="{B54A10BB-51AE-4F8A-1C9D-1C1D010DE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417" y="142874"/>
            <a:ext cx="2171700" cy="249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733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67EE5-DB66-4299-8656-3F321A50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5400"/>
              <a:t>PRESIDENTIAL OFFICE</a:t>
            </a:r>
            <a:endParaRPr lang="en-AU" sz="540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86CD2F0-E5C9-6C8D-BA62-4942826D6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r="9436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00D725-F14B-9EC3-272B-4D19D892F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Michael Aoun, President 2016-2022</a:t>
            </a:r>
          </a:p>
          <a:p>
            <a:r>
              <a:rPr lang="en-GB" sz="3200" dirty="0"/>
              <a:t>Maronite Christian</a:t>
            </a:r>
          </a:p>
          <a:p>
            <a:r>
              <a:rPr lang="en-GB" sz="3200" dirty="0"/>
              <a:t>Ally of Hezbollah  - “Iranian President”</a:t>
            </a:r>
          </a:p>
          <a:p>
            <a:r>
              <a:rPr lang="en-GB" sz="3200" dirty="0">
                <a:solidFill>
                  <a:srgbClr val="FF0000"/>
                </a:solidFill>
              </a:rPr>
              <a:t>As at 2024 no replacement</a:t>
            </a:r>
          </a:p>
          <a:p>
            <a:r>
              <a:rPr lang="en-GB" sz="3200" dirty="0"/>
              <a:t>Stalemate re choosing another Pres.</a:t>
            </a:r>
          </a:p>
          <a:p>
            <a:r>
              <a:rPr lang="en-GB" sz="3200" dirty="0"/>
              <a:t>Much foreign interference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22562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2EE3-C7EB-B97E-8404-DDAC1E5FE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91" y="457200"/>
            <a:ext cx="10707757" cy="15282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7</a:t>
            </a:r>
            <a:r>
              <a:rPr lang="en-GB" b="1" dirty="0"/>
              <a:t>. </a:t>
            </a:r>
            <a:r>
              <a:rPr lang="en-GB" b="1" dirty="0">
                <a:solidFill>
                  <a:srgbClr val="00B050"/>
                </a:solidFill>
              </a:rPr>
              <a:t>HEZBOLLAH  IN  LEBANON – MILITARY</a:t>
            </a:r>
            <a:br>
              <a:rPr lang="en-GB" b="1" dirty="0">
                <a:solidFill>
                  <a:srgbClr val="00B050"/>
                </a:solidFill>
              </a:rPr>
            </a:br>
            <a:endParaRPr lang="en-AU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4F510-0144-FFE5-B27F-6A6A8BBCF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70" y="610025"/>
            <a:ext cx="10515600" cy="5939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Created in 1982 by </a:t>
            </a:r>
            <a:r>
              <a:rPr lang="en-GB" sz="2400" b="1" dirty="0"/>
              <a:t>Shia Clerics in </a:t>
            </a:r>
            <a:r>
              <a:rPr lang="en-GB" sz="2400" b="1" dirty="0" err="1"/>
              <a:t>iran</a:t>
            </a:r>
            <a:r>
              <a:rPr lang="en-GB" sz="2400" b="1" dirty="0"/>
              <a:t>. </a:t>
            </a:r>
            <a:r>
              <a:rPr lang="en-GB" sz="2400" dirty="0"/>
              <a:t>To defeat IDF in Lebanon.</a:t>
            </a:r>
            <a:r>
              <a:rPr lang="en-GB" sz="2400" b="1" dirty="0"/>
              <a:t> </a:t>
            </a:r>
            <a:r>
              <a:rPr lang="en-GB" sz="2400" dirty="0"/>
              <a:t>Won 2022 </a:t>
            </a:r>
          </a:p>
          <a:p>
            <a:endParaRPr lang="en-GB" sz="2400" dirty="0"/>
          </a:p>
          <a:p>
            <a:r>
              <a:rPr lang="en-GB" sz="2400" dirty="0"/>
              <a:t>Has </a:t>
            </a:r>
            <a:r>
              <a:rPr lang="en-GB" sz="2400" b="1" dirty="0"/>
              <a:t>100,000 fighters and huge arsenal</a:t>
            </a:r>
          </a:p>
          <a:p>
            <a:endParaRPr lang="en-GB" sz="2400" b="1" dirty="0"/>
          </a:p>
          <a:p>
            <a:r>
              <a:rPr lang="en-GB" sz="2400" dirty="0"/>
              <a:t>Many battles with IDF over the years</a:t>
            </a:r>
          </a:p>
          <a:p>
            <a:endParaRPr lang="en-GB" sz="2400" dirty="0"/>
          </a:p>
          <a:p>
            <a:r>
              <a:rPr lang="en-GB" sz="2400" b="1" dirty="0"/>
              <a:t>2006. </a:t>
            </a:r>
            <a:r>
              <a:rPr lang="en-GB" sz="2400" dirty="0"/>
              <a:t>Full blown war. 1000 Lebanese killed. Mostly Civilians.</a:t>
            </a:r>
          </a:p>
          <a:p>
            <a:endParaRPr lang="en-GB" sz="2400" dirty="0"/>
          </a:p>
          <a:p>
            <a:r>
              <a:rPr lang="en-GB" sz="2400" dirty="0"/>
              <a:t>After </a:t>
            </a:r>
            <a:r>
              <a:rPr lang="en-GB" sz="2400" b="1" dirty="0"/>
              <a:t>October 7</a:t>
            </a:r>
            <a:r>
              <a:rPr lang="en-GB" sz="2400" b="1" baseline="30000" dirty="0"/>
              <a:t>th</a:t>
            </a:r>
            <a:r>
              <a:rPr lang="en-GB" sz="2400" b="1" dirty="0"/>
              <a:t> 2003, </a:t>
            </a:r>
            <a:r>
              <a:rPr lang="en-GB" sz="2400" dirty="0"/>
              <a:t>tensions built with Israel</a:t>
            </a:r>
          </a:p>
          <a:p>
            <a:endParaRPr lang="en-GB" sz="2400" dirty="0"/>
          </a:p>
          <a:p>
            <a:r>
              <a:rPr lang="en-GB" sz="2400" b="1" dirty="0"/>
              <a:t>June 2024 </a:t>
            </a:r>
            <a:r>
              <a:rPr lang="en-GB" sz="2400" dirty="0"/>
              <a:t>Hezbollah launched rockets into Israel. Caused major fires</a:t>
            </a:r>
          </a:p>
          <a:p>
            <a:endParaRPr lang="en-GB" sz="2400" dirty="0"/>
          </a:p>
          <a:p>
            <a:r>
              <a:rPr lang="en-GB" sz="2400" dirty="0"/>
              <a:t>Considered “</a:t>
            </a:r>
            <a:r>
              <a:rPr lang="en-GB" sz="2400" b="1" dirty="0"/>
              <a:t>Terrorists</a:t>
            </a:r>
            <a:r>
              <a:rPr lang="en-GB" sz="2400" dirty="0"/>
              <a:t>” by the West</a:t>
            </a:r>
          </a:p>
        </p:txBody>
      </p:sp>
      <p:pic>
        <p:nvPicPr>
          <p:cNvPr id="4" name="Picture 6" descr="Overview image">
            <a:extLst>
              <a:ext uri="{FF2B5EF4-FFF2-40B4-BE49-F238E27FC236}">
                <a16:creationId xmlns:a16="http://schemas.microsoft.com/office/drawing/2014/main" id="{45144B02-8D0D-3955-CAFC-4AA209A87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916" y="1409629"/>
            <a:ext cx="2032553" cy="31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08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943F0-1A85-C86A-7C1A-7FD1C502A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HEZBOLLAH – MILITARY  2</a:t>
            </a:r>
            <a:endParaRPr lang="en-A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Image result for hassan nasrallah. Size: 202 x 200. Source: observer.com">
            <a:extLst>
              <a:ext uri="{FF2B5EF4-FFF2-40B4-BE49-F238E27FC236}">
                <a16:creationId xmlns:a16="http://schemas.microsoft.com/office/drawing/2014/main" id="{51C16B08-987E-B6CF-CC66-D0BE728798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46" y="1581024"/>
            <a:ext cx="2901705" cy="287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3363FE-53E6-3FA7-D6E4-A4E1F8946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175" y="2428774"/>
            <a:ext cx="542925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275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DB7A9-44CA-8609-A3AF-EDC13DA9F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HEZBOLLAH IN LEBANON - POLITICS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9A89C-17EF-50AC-A468-9DE279A691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GB" dirty="0"/>
              <a:t>“</a:t>
            </a:r>
            <a:r>
              <a:rPr lang="en-GB" sz="3200" dirty="0"/>
              <a:t>Most powerful single political movement in Lebanon</a:t>
            </a:r>
            <a:r>
              <a:rPr lang="en-GB" dirty="0"/>
              <a:t>”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2018 elections they + allies won veto power of Cabinet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Also won power over Parliament. 70%</a:t>
            </a:r>
            <a:endParaRPr lang="en-AU" dirty="0"/>
          </a:p>
        </p:txBody>
      </p:sp>
      <p:pic>
        <p:nvPicPr>
          <p:cNvPr id="6146" name="Picture 2" descr="Image result for hezbollah politics">
            <a:extLst>
              <a:ext uri="{FF2B5EF4-FFF2-40B4-BE49-F238E27FC236}">
                <a16:creationId xmlns:a16="http://schemas.microsoft.com/office/drawing/2014/main" id="{09919D59-8E42-C9E8-D979-9051B237330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2" y="1967948"/>
            <a:ext cx="5092886" cy="360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210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Freeform: Shape 104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B1CEA-B54B-D3A6-18AC-2D7E1FA35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8" y="-25758"/>
            <a:ext cx="9392421" cy="1330841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HEZBOLLAH IN LEBANON - SOCIETY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9A610-9BC7-5157-871C-B4D0EC8C7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54" y="1177252"/>
            <a:ext cx="7583556" cy="5680748"/>
          </a:xfrm>
        </p:spPr>
        <p:txBody>
          <a:bodyPr>
            <a:normAutofit fontScale="77500" lnSpcReduction="20000"/>
          </a:bodyPr>
          <a:lstStyle/>
          <a:p>
            <a:r>
              <a:rPr lang="en-GB" sz="3800" dirty="0">
                <a:latin typeface="Calibri" panose="020F0502020204030204" pitchFamily="34" charset="0"/>
                <a:cs typeface="Calibri" panose="020F0502020204030204" pitchFamily="34" charset="0"/>
              </a:rPr>
              <a:t>Runs its own </a:t>
            </a:r>
            <a:r>
              <a:rPr lang="en-GB" sz="3800" b="1" dirty="0">
                <a:latin typeface="Calibri" panose="020F0502020204030204" pitchFamily="34" charset="0"/>
                <a:cs typeface="Calibri" panose="020F0502020204030204" pitchFamily="34" charset="0"/>
              </a:rPr>
              <a:t>Bank/Charity – gives loans to the poor.</a:t>
            </a:r>
          </a:p>
          <a:p>
            <a:endParaRPr lang="en-GB" sz="3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800" dirty="0">
                <a:latin typeface="Calibri" panose="020F0502020204030204" pitchFamily="34" charset="0"/>
                <a:cs typeface="Calibri" panose="020F0502020204030204" pitchFamily="34" charset="0"/>
              </a:rPr>
              <a:t>Runs Network of</a:t>
            </a:r>
            <a:r>
              <a:rPr lang="en-GB" sz="3800" b="1" dirty="0">
                <a:latin typeface="Calibri" panose="020F0502020204030204" pitchFamily="34" charset="0"/>
                <a:cs typeface="Calibri" panose="020F0502020204030204" pitchFamily="34" charset="0"/>
              </a:rPr>
              <a:t> schools </a:t>
            </a:r>
            <a:r>
              <a:rPr lang="en-GB" sz="3800" dirty="0">
                <a:latin typeface="Calibri" panose="020F0502020204030204" pitchFamily="34" charset="0"/>
                <a:cs typeface="Calibri" panose="020F0502020204030204" pitchFamily="34" charset="0"/>
              </a:rPr>
              <a:t>which teach Antisemitism and Terrorism. Also </a:t>
            </a:r>
            <a:r>
              <a:rPr lang="en-GB" sz="3800" b="1" dirty="0">
                <a:latin typeface="Calibri" panose="020F0502020204030204" pitchFamily="34" charset="0"/>
                <a:cs typeface="Calibri" panose="020F0502020204030204" pitchFamily="34" charset="0"/>
              </a:rPr>
              <a:t>Clinics and Social Services</a:t>
            </a:r>
          </a:p>
          <a:p>
            <a:endParaRPr lang="en-GB" sz="3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3800" dirty="0">
                <a:latin typeface="Calibri" panose="020F0502020204030204" pitchFamily="34" charset="0"/>
                <a:cs typeface="Calibri" panose="020F0502020204030204" pitchFamily="34" charset="0"/>
              </a:rPr>
              <a:t>This makes them popular with citizens. Increases their vote</a:t>
            </a:r>
          </a:p>
          <a:p>
            <a:endParaRPr lang="en-GB" sz="3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800" dirty="0">
                <a:latin typeface="Calibri" panose="020F0502020204030204" pitchFamily="34" charset="0"/>
                <a:cs typeface="Calibri" panose="020F0502020204030204" pitchFamily="34" charset="0"/>
              </a:rPr>
              <a:t>Money for this comes from </a:t>
            </a:r>
            <a:r>
              <a:rPr lang="en-GB" sz="3800" b="1" dirty="0">
                <a:latin typeface="Calibri" panose="020F0502020204030204" pitchFamily="34" charset="0"/>
                <a:cs typeface="Calibri" panose="020F0502020204030204" pitchFamily="34" charset="0"/>
              </a:rPr>
              <a:t>global financial/criminal network</a:t>
            </a:r>
          </a:p>
          <a:p>
            <a:pPr marL="0" indent="0">
              <a:buNone/>
            </a:pPr>
            <a:r>
              <a:rPr lang="en-GB" sz="3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en-GB" sz="3800" dirty="0">
                <a:latin typeface="Calibri" panose="020F0502020204030204" pitchFamily="34" charset="0"/>
                <a:cs typeface="Calibri" panose="020F0502020204030204" pitchFamily="34" charset="0"/>
              </a:rPr>
              <a:t> Drug and Firearm trafficking, money      laundering</a:t>
            </a:r>
            <a:endParaRPr lang="en-AU" sz="3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Members of the Mahdi Scouts stepping on a Israeli flag">
            <a:extLst>
              <a:ext uri="{FF2B5EF4-FFF2-40B4-BE49-F238E27FC236}">
                <a16:creationId xmlns:a16="http://schemas.microsoft.com/office/drawing/2014/main" id="{D4D00BE1-D5E5-085A-75EF-CE41C86BE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9974" y="1923561"/>
            <a:ext cx="4680956" cy="554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63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7D611-9714-885A-6042-58C885AD0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61" y="59372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AN ATM AT AN HEZBOLLAH OWNED  BANK</a:t>
            </a:r>
            <a:endParaRPr lang="en-A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Al-Qard Al-Hassan - 961">
            <a:extLst>
              <a:ext uri="{FF2B5EF4-FFF2-40B4-BE49-F238E27FC236}">
                <a16:creationId xmlns:a16="http://schemas.microsoft.com/office/drawing/2014/main" id="{78226C90-884F-2D9A-9146-875D6DABE9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42" y="1825625"/>
            <a:ext cx="851811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833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EAFAD-C177-A6A0-5DD8-D0089E38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8. REFUGEES</a:t>
            </a:r>
            <a:endParaRPr lang="en-AU" sz="5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CB7DC-E63E-784E-DBE6-D2F0F9A637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Highest no. of refugees per capita in the world</a:t>
            </a:r>
          </a:p>
          <a:p>
            <a:pPr algn="ctr"/>
            <a:r>
              <a:rPr lang="en-GB" dirty="0"/>
              <a:t>1/4 to 1/2 of total  pop!!</a:t>
            </a:r>
          </a:p>
          <a:p>
            <a:pPr algn="ctr"/>
            <a:r>
              <a:rPr lang="en-GB" dirty="0"/>
              <a:t>Up to 3 million</a:t>
            </a:r>
          </a:p>
          <a:p>
            <a:pPr algn="ctr"/>
            <a:r>
              <a:rPr lang="en-GB" dirty="0"/>
              <a:t>More than half are school age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No accurate figures.</a:t>
            </a:r>
          </a:p>
          <a:p>
            <a:pPr algn="ctr"/>
            <a:r>
              <a:rPr lang="en-GB" dirty="0"/>
              <a:t>Births &amp; deaths not registered</a:t>
            </a:r>
          </a:p>
          <a:p>
            <a:pPr algn="ctr"/>
            <a:r>
              <a:rPr lang="en-GB" dirty="0"/>
              <a:t>No census since …..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marL="0" indent="0" algn="ctr">
              <a:buNone/>
            </a:pPr>
            <a:endParaRPr lang="en-AU" dirty="0"/>
          </a:p>
        </p:txBody>
      </p:sp>
      <p:pic>
        <p:nvPicPr>
          <p:cNvPr id="7170" name="Picture 2" descr="In this picture taken on June 13 Syrian women and children stand near tents at a refugee camp in Saadnayel in eastern Lebanon's Bekaa Valley....">
            <a:extLst>
              <a:ext uri="{FF2B5EF4-FFF2-40B4-BE49-F238E27FC236}">
                <a16:creationId xmlns:a16="http://schemas.microsoft.com/office/drawing/2014/main" id="{2A3F2C25-E266-C4B3-91DB-8D3B22AF56C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4048" y="775252"/>
            <a:ext cx="4802685" cy="452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41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D79E0-F7EE-DED0-C3A0-B57182EE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936" y="154109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00B050"/>
                </a:solidFill>
              </a:rPr>
              <a:t>Lebanon flag</a:t>
            </a:r>
            <a:endParaRPr lang="en-AU" sz="54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C683-2D86-F74D-79EC-423662C55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1243" y="1625600"/>
            <a:ext cx="5173602" cy="46855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200" dirty="0"/>
              <a:t>Country’s name from the word </a:t>
            </a:r>
            <a:r>
              <a:rPr lang="en-GB" sz="3200" b="1" dirty="0" err="1"/>
              <a:t>Labhen</a:t>
            </a:r>
            <a:r>
              <a:rPr lang="en-GB" sz="3200" b="1" dirty="0"/>
              <a:t>:</a:t>
            </a:r>
            <a:r>
              <a:rPr lang="en-GB" sz="3200" dirty="0"/>
              <a:t> meaning Milk/White/Snow</a:t>
            </a:r>
          </a:p>
          <a:p>
            <a:pPr marL="0" indent="0" algn="ctr">
              <a:buNone/>
            </a:pPr>
            <a:endParaRPr lang="en-GB" sz="3200" dirty="0"/>
          </a:p>
          <a:p>
            <a:r>
              <a:rPr lang="en-GB" sz="3200" dirty="0">
                <a:solidFill>
                  <a:srgbClr val="FF0000"/>
                </a:solidFill>
              </a:rPr>
              <a:t>Red </a:t>
            </a:r>
            <a:r>
              <a:rPr lang="en-GB" sz="3200" dirty="0"/>
              <a:t>for blood</a:t>
            </a:r>
          </a:p>
          <a:p>
            <a:r>
              <a:rPr lang="en-GB" sz="3200" dirty="0"/>
              <a:t>White for peace/snow</a:t>
            </a:r>
          </a:p>
          <a:p>
            <a:r>
              <a:rPr lang="en-GB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Cedar tree </a:t>
            </a:r>
            <a:r>
              <a:rPr lang="en-GB" sz="3200" dirty="0"/>
              <a:t>for the Bible</a:t>
            </a:r>
          </a:p>
          <a:p>
            <a:endParaRPr lang="en-GB" sz="3200" dirty="0"/>
          </a:p>
          <a:p>
            <a:pPr marL="457200" lvl="1" indent="0">
              <a:buNone/>
            </a:pPr>
            <a:r>
              <a:rPr lang="en-GB" sz="2800" dirty="0"/>
              <a:t>Flag designed in 1943 after Liberation from France</a:t>
            </a:r>
          </a:p>
          <a:p>
            <a:endParaRPr lang="en-AU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National flag of Lebanon on a flagpole in front of blue sky – Cedar Routes">
            <a:extLst>
              <a:ext uri="{FF2B5EF4-FFF2-40B4-BE49-F238E27FC236}">
                <a16:creationId xmlns:a16="http://schemas.microsoft.com/office/drawing/2014/main" id="{C4589303-F37B-0846-2CCB-4F6812D2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499" y="3428999"/>
            <a:ext cx="5406384" cy="360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ional flag of Lebanon on a flagpole in front of blue sky – Cedar Routes">
            <a:extLst>
              <a:ext uri="{FF2B5EF4-FFF2-40B4-BE49-F238E27FC236}">
                <a16:creationId xmlns:a16="http://schemas.microsoft.com/office/drawing/2014/main" id="{7D9C2373-5FC3-9F95-E4E5-19DB67538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706" y="1848897"/>
            <a:ext cx="5983052" cy="308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9F300E-CE6A-8AB7-B10A-495FC6A0C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V="1">
            <a:off x="6172200" y="7410658"/>
            <a:ext cx="5181600" cy="195944"/>
          </a:xfrm>
        </p:spPr>
        <p:txBody>
          <a:bodyPr>
            <a:normAutofit fontScale="32500" lnSpcReduction="20000"/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6057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A31702-397A-E4A5-A650-665A98C12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860" y="506896"/>
            <a:ext cx="8048445" cy="1209762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/>
              <a:t>WHERE DID THEY COME FROM?</a:t>
            </a:r>
            <a:endParaRPr lang="en-AU" sz="4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9B751-12D0-1EED-E297-49FCF9A66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4" y="1595887"/>
            <a:ext cx="9094304" cy="4891177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r>
              <a:rPr lang="en-GB" sz="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</a:t>
            </a:r>
            <a:r>
              <a:rPr lang="en-GB" sz="1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From  Syria</a:t>
            </a:r>
            <a:r>
              <a:rPr lang="en-GB" sz="1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GB" sz="11200" b="1" dirty="0">
                <a:latin typeface="Calibri" panose="020F0502020204030204" pitchFamily="34" charset="0"/>
                <a:cs typeface="Calibri" panose="020F0502020204030204" pitchFamily="34" charset="0"/>
              </a:rPr>
              <a:t>Total: </a:t>
            </a:r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1.5 million. plus</a:t>
            </a:r>
          </a:p>
          <a:p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sz="11200" b="1" dirty="0">
                <a:latin typeface="Calibri" panose="020F0502020204030204" pitchFamily="34" charset="0"/>
                <a:cs typeface="Calibri" panose="020F0502020204030204" pitchFamily="34" charset="0"/>
              </a:rPr>
              <a:t>Consist of: </a:t>
            </a:r>
            <a:r>
              <a:rPr lang="en-GB" sz="11200" dirty="0" err="1">
                <a:latin typeface="Calibri" panose="020F0502020204030204" pitchFamily="34" charset="0"/>
                <a:cs typeface="Calibri" panose="020F0502020204030204" pitchFamily="34" charset="0"/>
              </a:rPr>
              <a:t>Syrians,Turks</a:t>
            </a:r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, Kurds,  </a:t>
            </a:r>
            <a:r>
              <a:rPr lang="en-GB" sz="11200" b="1" dirty="0">
                <a:latin typeface="Calibri" panose="020F0502020204030204" pitchFamily="34" charset="0"/>
                <a:cs typeface="Calibri" panose="020F0502020204030204" pitchFamily="34" charset="0"/>
              </a:rPr>
              <a:t>  and</a:t>
            </a:r>
          </a:p>
          <a:p>
            <a:pPr marL="0" indent="0">
              <a:buNone/>
            </a:pPr>
            <a:r>
              <a:rPr lang="en-GB" sz="11200" b="1" dirty="0">
                <a:latin typeface="Calibri" panose="020F0502020204030204" pitchFamily="34" charset="0"/>
                <a:cs typeface="Calibri" panose="020F0502020204030204" pitchFamily="34" charset="0"/>
              </a:rPr>
              <a:t>      Palestinians, </a:t>
            </a:r>
          </a:p>
          <a:p>
            <a:pPr marL="0" indent="0">
              <a:buNone/>
            </a:pPr>
            <a:r>
              <a:rPr lang="en-GB" sz="11200" b="1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2017 polls said 250,000 Palestinian refugees.</a:t>
            </a:r>
          </a:p>
          <a:p>
            <a:pPr marL="0" indent="0">
              <a:buNone/>
            </a:pPr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       Many not counted. </a:t>
            </a:r>
          </a:p>
          <a:p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    Many  are descendants of refugees from the 50s. </a:t>
            </a:r>
          </a:p>
          <a:p>
            <a:pPr marL="0" indent="0">
              <a:buNone/>
            </a:pPr>
            <a:r>
              <a:rPr lang="en-GB" sz="11200" b="1" dirty="0">
                <a:latin typeface="Calibri" panose="020F0502020204030204" pitchFamily="34" charset="0"/>
                <a:cs typeface="Calibri" panose="020F0502020204030204" pitchFamily="34" charset="0"/>
              </a:rPr>
              <a:t>       So long in the camps!</a:t>
            </a:r>
          </a:p>
          <a:p>
            <a:pPr marL="0" indent="0">
              <a:buNone/>
            </a:pPr>
            <a:r>
              <a:rPr lang="en-GB" sz="11200" b="1" dirty="0">
                <a:latin typeface="Calibri" panose="020F0502020204030204" pitchFamily="34" charset="0"/>
                <a:cs typeface="Calibri" panose="020F0502020204030204" pitchFamily="34" charset="0"/>
              </a:rPr>
              <a:t>       80% living below the poverty line</a:t>
            </a:r>
          </a:p>
          <a:p>
            <a:pPr marL="0" indent="0">
              <a:buNone/>
            </a:pPr>
            <a:endParaRPr lang="en-GB" sz="1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2. </a:t>
            </a:r>
            <a:r>
              <a:rPr lang="en-GB" sz="1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Iraq </a:t>
            </a:r>
            <a:r>
              <a:rPr lang="en-GB" sz="11200" dirty="0">
                <a:latin typeface="Calibri" panose="020F0502020204030204" pitchFamily="34" charset="0"/>
                <a:cs typeface="Calibri" panose="020F0502020204030204" pitchFamily="34" charset="0"/>
              </a:rPr>
              <a:t>– up to 650,000. Mostly Muslim</a:t>
            </a:r>
          </a:p>
          <a:p>
            <a:endParaRPr lang="en-GB" sz="11200" dirty="0"/>
          </a:p>
          <a:p>
            <a:endParaRPr lang="en-GB" sz="11200" dirty="0"/>
          </a:p>
          <a:p>
            <a:endParaRPr lang="en-GB" sz="11200" dirty="0"/>
          </a:p>
          <a:p>
            <a:pPr marL="0" indent="0">
              <a:buNone/>
            </a:pPr>
            <a:endParaRPr lang="en-AU" sz="11200" dirty="0"/>
          </a:p>
          <a:p>
            <a:endParaRPr lang="en-AU" sz="500" dirty="0"/>
          </a:p>
        </p:txBody>
      </p:sp>
      <p:pic>
        <p:nvPicPr>
          <p:cNvPr id="1026" name="Picture 2" descr="Afternoon Map: 14 Maps of Syria's History">
            <a:extLst>
              <a:ext uri="{FF2B5EF4-FFF2-40B4-BE49-F238E27FC236}">
                <a16:creationId xmlns:a16="http://schemas.microsoft.com/office/drawing/2014/main" id="{4E54E922-0C0D-5788-F8DD-B37C83F0C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3" r="1" b="2036"/>
          <a:stretch/>
        </p:blipFill>
        <p:spPr bwMode="auto">
          <a:xfrm>
            <a:off x="8617789" y="506895"/>
            <a:ext cx="3332792" cy="429026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636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C1EA6-9D4D-4F03-8546-0DBE62BE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REFUGEE CAMPS</a:t>
            </a:r>
            <a:endParaRPr lang="en-A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25AD3-E878-8291-A95B-AAB902B3B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78" y="1490870"/>
            <a:ext cx="5134134" cy="5215060"/>
          </a:xfrm>
        </p:spPr>
        <p:txBody>
          <a:bodyPr>
            <a:normAutofit fontScale="62500" lnSpcReduction="20000"/>
          </a:bodyPr>
          <a:lstStyle/>
          <a:p>
            <a:r>
              <a:rPr lang="en-GB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TERRIBLE  CONDITIONS</a:t>
            </a:r>
          </a:p>
          <a:p>
            <a:endParaRPr lang="en-GB" sz="3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800" dirty="0">
                <a:latin typeface="Calibri" panose="020F0502020204030204" pitchFamily="34" charset="0"/>
                <a:cs typeface="Calibri" panose="020F0502020204030204" pitchFamily="34" charset="0"/>
              </a:rPr>
              <a:t>Live in tents or home-made shacks</a:t>
            </a:r>
          </a:p>
          <a:p>
            <a:pPr marL="0" indent="0">
              <a:buNone/>
            </a:pPr>
            <a:endParaRPr lang="en-GB" sz="3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800" dirty="0">
                <a:latin typeface="Calibri" panose="020F0502020204030204" pitchFamily="34" charset="0"/>
                <a:cs typeface="Calibri" panose="020F0502020204030204" pitchFamily="34" charset="0"/>
              </a:rPr>
              <a:t>Little water, little food, no power, </a:t>
            </a:r>
          </a:p>
          <a:p>
            <a:pPr marL="0" indent="0">
              <a:buNone/>
            </a:pPr>
            <a:r>
              <a:rPr lang="en-GB" sz="3800" dirty="0">
                <a:latin typeface="Calibri" panose="020F0502020204030204" pitchFamily="34" charset="0"/>
                <a:cs typeface="Calibri" panose="020F0502020204030204" pitchFamily="34" charset="0"/>
              </a:rPr>
              <a:t>   no sanitation </a:t>
            </a:r>
          </a:p>
          <a:p>
            <a:endParaRPr lang="en-GB" sz="3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800" b="1" dirty="0">
                <a:latin typeface="Calibri" panose="020F0502020204030204" pitchFamily="34" charset="0"/>
                <a:cs typeface="Calibri" panose="020F0502020204030204" pitchFamily="34" charset="0"/>
              </a:rPr>
              <a:t>Violence against women and children. </a:t>
            </a:r>
            <a:r>
              <a:rPr lang="en-GB" sz="3800" dirty="0">
                <a:latin typeface="Calibri" panose="020F0502020204030204" pitchFamily="34" charset="0"/>
                <a:cs typeface="Calibri" panose="020F0502020204030204" pitchFamily="34" charset="0"/>
              </a:rPr>
              <a:t>Women sometimes sex slaves</a:t>
            </a:r>
          </a:p>
          <a:p>
            <a:endParaRPr lang="en-GB" sz="3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800" b="1" dirty="0">
                <a:latin typeface="Calibri" panose="020F0502020204030204" pitchFamily="34" charset="0"/>
                <a:cs typeface="Calibri" panose="020F0502020204030204" pitchFamily="34" charset="0"/>
              </a:rPr>
              <a:t>Children  </a:t>
            </a:r>
            <a:r>
              <a:rPr lang="en-GB" sz="3800" dirty="0">
                <a:latin typeface="Calibri" panose="020F0502020204030204" pitchFamily="34" charset="0"/>
                <a:cs typeface="Calibri" panose="020F0502020204030204" pitchFamily="34" charset="0"/>
              </a:rPr>
              <a:t>often sent to work  at young age. Made to steal or are trafficked. No school</a:t>
            </a:r>
          </a:p>
          <a:p>
            <a:endParaRPr lang="en-GB" sz="3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1100" dirty="0"/>
          </a:p>
        </p:txBody>
      </p:sp>
      <p:pic>
        <p:nvPicPr>
          <p:cNvPr id="1030" name="Picture 6" descr="More than 15 million American children living in homes struggling with ...">
            <a:extLst>
              <a:ext uri="{FF2B5EF4-FFF2-40B4-BE49-F238E27FC236}">
                <a16:creationId xmlns:a16="http://schemas.microsoft.com/office/drawing/2014/main" id="{54C8FF82-80FD-19A6-D9E5-DF2BB20A2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r="23671" b="-3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Arc 104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child pickpockets">
            <a:extLst>
              <a:ext uri="{FF2B5EF4-FFF2-40B4-BE49-F238E27FC236}">
                <a16:creationId xmlns:a16="http://schemas.microsoft.com/office/drawing/2014/main" id="{6E755D52-3447-CCEF-37CE-90FE5E0C8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r="4790" b="-4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881DAAE-3E24-0CC1-52E7-C6BBEF11F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1" r="14870" b="3"/>
          <a:stretch/>
        </p:blipFill>
        <p:spPr bwMode="auto"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44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C89E-A8C0-24CB-B77F-87ABBAF4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82" y="197427"/>
            <a:ext cx="3951143" cy="1859973"/>
          </a:xfrm>
        </p:spPr>
        <p:txBody>
          <a:bodyPr/>
          <a:lstStyle/>
          <a:p>
            <a:pPr algn="ctr"/>
            <a:r>
              <a:rPr lang="en-GB" b="1">
                <a:solidFill>
                  <a:srgbClr val="FF0000"/>
                </a:solidFill>
              </a:rPr>
              <a:t>REFUGEE CAMPS IN LEBANON</a:t>
            </a:r>
            <a:endParaRPr lang="en-AU" b="1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B54A9-53DE-521A-3F1A-F8EFAB49A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5261" y="5866268"/>
            <a:ext cx="115579" cy="45719"/>
          </a:xfrm>
        </p:spPr>
        <p:txBody>
          <a:bodyPr>
            <a:normAutofit fontScale="25000" lnSpcReduction="20000"/>
          </a:bodyPr>
          <a:lstStyle/>
          <a:p>
            <a:endParaRPr lang="en-A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CF00B0B-2663-7A0A-64C1-348C620E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9" y="2802282"/>
            <a:ext cx="5215796" cy="345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Lebanese refugee camps. Size: 197 x 130. Source: yalibnan.com">
            <a:extLst>
              <a:ext uri="{FF2B5EF4-FFF2-40B4-BE49-F238E27FC236}">
                <a16:creationId xmlns:a16="http://schemas.microsoft.com/office/drawing/2014/main" id="{4441597B-2768-8A00-9F7D-47CADB2274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11" y="1192771"/>
            <a:ext cx="5236916" cy="345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532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B32755-AD24-A73B-6B07-039CCF0C7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IMPACT OF REGUGEE INFLUX</a:t>
            </a:r>
            <a:endParaRPr lang="en-A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4C868-0EAC-9F0F-9C8C-5A755A11B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687" y="1423357"/>
            <a:ext cx="10636371" cy="4468485"/>
          </a:xfrm>
        </p:spPr>
        <p:txBody>
          <a:bodyPr>
            <a:normAutofit lnSpcReduction="10000"/>
          </a:bodyPr>
          <a:lstStyle/>
          <a:p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EXPLICIT IMPACT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Unemployment doubled to 20%.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Population density greatly increased.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About the same population as NZ,</a:t>
            </a: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(5.2m and 5.3m) but 270 times smaller.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COMBINED IMPACT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Another nail in the coffin of a dying country</a:t>
            </a:r>
          </a:p>
          <a:p>
            <a:pPr marL="0" indent="0">
              <a:buNone/>
            </a:pPr>
            <a:endParaRPr lang="en-AU" b="1" dirty="0"/>
          </a:p>
          <a:p>
            <a:pPr marL="0" indent="0">
              <a:buNone/>
            </a:pPr>
            <a:endParaRPr lang="en-AU" b="1" dirty="0"/>
          </a:p>
        </p:txBody>
      </p:sp>
      <p:pic>
        <p:nvPicPr>
          <p:cNvPr id="10242" name="Picture 2" descr="Unemployment and Lebanon, destroying economy and ruining the nation. Unemployment wrecking the ...">
            <a:extLst>
              <a:ext uri="{FF2B5EF4-FFF2-40B4-BE49-F238E27FC236}">
                <a16:creationId xmlns:a16="http://schemas.microsoft.com/office/drawing/2014/main" id="{56765E1D-0E95-2543-8FA6-9E224E84B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178" y="1524000"/>
            <a:ext cx="45978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20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FB028-CB00-4E91-BC4C-9E97FA65F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9</a:t>
            </a:r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LEBANESE DIASPORA</a:t>
            </a:r>
            <a:endParaRPr lang="en-A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7904B-9470-7E56-3687-25B6326E5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More Lebanese live outside than inside Lebanon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approx. 14m expats</a:t>
            </a:r>
          </a:p>
          <a:p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leave?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Occupation by Ottomans, Attacks by Israel and Syria, Civil Wars, Political and Economic Crises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country has most Lebanese?  Estimates  of 10m.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BRAZIL</a:t>
            </a:r>
          </a:p>
          <a:p>
            <a:endParaRPr lang="en-GB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there? 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Brazilian President sought “white, Christian immigrants”</a:t>
            </a:r>
          </a:p>
          <a:p>
            <a:endParaRPr lang="en-GB" b="1" dirty="0"/>
          </a:p>
          <a:p>
            <a:endParaRPr lang="en-GB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8082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DE9AA-0CC4-EE94-3C8E-894EF10D4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46" y="371762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LEBANESE DIASPORA   2</a:t>
            </a:r>
            <a:endParaRPr lang="en-A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9DCEE3-2C43-B56F-69E5-3CDA4821045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3" y="2355011"/>
            <a:ext cx="6116128" cy="346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0CEA1D-6D6C-5508-5098-485177B4E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497" y="1842008"/>
            <a:ext cx="5181600" cy="4351338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Lebanese immigrants “rich, educated and influential”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Send money home. 18% of Lebanese economy in 2014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02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714FA-DBA8-D9A3-5F27-0D3D77DF4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955" y="-426028"/>
            <a:ext cx="10501745" cy="2052927"/>
          </a:xfrm>
        </p:spPr>
        <p:txBody>
          <a:bodyPr/>
          <a:lstStyle/>
          <a:p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10.  RELATIONS WITH AUSTRALIA</a:t>
            </a:r>
            <a:endParaRPr lang="en-A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E035D-3D7B-EFC2-7A1F-D53CC2485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904008"/>
            <a:ext cx="23993979" cy="1921917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/>
              <a:t>‘Friendly relations’.  Australia had </a:t>
            </a:r>
          </a:p>
          <a:p>
            <a:pPr marL="0" indent="0">
              <a:buNone/>
            </a:pPr>
            <a:r>
              <a:rPr lang="en-GB" dirty="0"/>
              <a:t>    Embassy in Beirut since 1967</a:t>
            </a:r>
          </a:p>
          <a:p>
            <a:pPr>
              <a:buFontTx/>
              <a:buChar char="-"/>
            </a:pPr>
            <a:endParaRPr lang="en-GB" dirty="0"/>
          </a:p>
          <a:p>
            <a:pPr marL="0" indent="0">
              <a:buNone/>
            </a:pPr>
            <a:r>
              <a:rPr lang="en-GB" dirty="0"/>
              <a:t> - Since 1956 ADF provided military observers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Since 2017 Australia has given  $120 </a:t>
            </a:r>
          </a:p>
          <a:p>
            <a:pPr marL="0" indent="0">
              <a:buNone/>
            </a:pPr>
            <a:r>
              <a:rPr lang="en-GB" dirty="0"/>
              <a:t>   million to support Refugees</a:t>
            </a:r>
          </a:p>
          <a:p>
            <a:endParaRPr lang="en-GB" dirty="0"/>
          </a:p>
          <a:p>
            <a:r>
              <a:rPr lang="en-GB" dirty="0"/>
              <a:t>After the explosion of 2020 it gave $5m for</a:t>
            </a:r>
          </a:p>
          <a:p>
            <a:pPr marL="0" indent="0">
              <a:buNone/>
            </a:pPr>
            <a:r>
              <a:rPr lang="en-GB" dirty="0"/>
              <a:t> humanitarian help</a:t>
            </a:r>
          </a:p>
          <a:p>
            <a:endParaRPr lang="en-GB" dirty="0"/>
          </a:p>
          <a:p>
            <a:r>
              <a:rPr lang="en-GB" b="1" dirty="0"/>
              <a:t>NOT A LOT OF INTERACTION </a:t>
            </a:r>
          </a:p>
        </p:txBody>
      </p:sp>
      <p:pic>
        <p:nvPicPr>
          <p:cNvPr id="11266" name="Picture 2" descr="Image result for australian embassy beirut">
            <a:extLst>
              <a:ext uri="{FF2B5EF4-FFF2-40B4-BE49-F238E27FC236}">
                <a16:creationId xmlns:a16="http://schemas.microsoft.com/office/drawing/2014/main" id="{6830E81A-5967-9E41-E1CE-E69909CF5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0" y="1798320"/>
            <a:ext cx="5222240" cy="429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417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8758-404E-1E37-41FF-AA865AF3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RELATIONS WITH AUSTRALIA -  TRADE </a:t>
            </a:r>
            <a:endParaRPr lang="en-A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44A0A-81D5-DAF0-848C-0AABE18BD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" y="1690688"/>
            <a:ext cx="11083786" cy="3200467"/>
          </a:xfrm>
        </p:spPr>
        <p:txBody>
          <a:bodyPr>
            <a:normAutofit fontScale="25000" lnSpcReduction="20000"/>
          </a:bodyPr>
          <a:lstStyle/>
          <a:p>
            <a:pPr marL="914400" lvl="2" indent="0">
              <a:buNone/>
            </a:pPr>
            <a:r>
              <a:rPr lang="en-GB" sz="11200" dirty="0">
                <a:solidFill>
                  <a:srgbClr val="FF0000"/>
                </a:solidFill>
              </a:rPr>
              <a:t>2020 -21 Total two way trade  worth </a:t>
            </a:r>
            <a:r>
              <a:rPr lang="en-GB" sz="11200" b="1" dirty="0">
                <a:solidFill>
                  <a:srgbClr val="FF0000"/>
                </a:solidFill>
              </a:rPr>
              <a:t>$94   Very small</a:t>
            </a:r>
          </a:p>
          <a:p>
            <a:pPr marL="914400" lvl="2" indent="0">
              <a:buNone/>
            </a:pPr>
            <a:r>
              <a:rPr lang="en-GB" sz="11200" b="1" dirty="0">
                <a:solidFill>
                  <a:srgbClr val="FF0000"/>
                </a:solidFill>
              </a:rPr>
              <a:t>Cf Trade with NZ (same pop) = $27,800m.</a:t>
            </a:r>
          </a:p>
          <a:p>
            <a:endParaRPr lang="en-GB" sz="11200" dirty="0"/>
          </a:p>
          <a:p>
            <a:r>
              <a:rPr lang="en-GB" sz="11200" dirty="0"/>
              <a:t>Main exports from Australia = veg, beef, medical supplies</a:t>
            </a:r>
          </a:p>
          <a:p>
            <a:r>
              <a:rPr lang="en-GB" sz="11200" dirty="0"/>
              <a:t>Imports to Australia = very little</a:t>
            </a:r>
          </a:p>
          <a:p>
            <a:endParaRPr lang="en-GB" sz="11200" dirty="0"/>
          </a:p>
          <a:p>
            <a:r>
              <a:rPr lang="en-GB" sz="11200" dirty="0"/>
              <a:t>Lebanon has very few resources now (most cedars chopped down). Only 11% is arable land. Few minerals</a:t>
            </a:r>
          </a:p>
          <a:p>
            <a:r>
              <a:rPr lang="en-GB" sz="11200" dirty="0"/>
              <a:t>Plus, </a:t>
            </a:r>
            <a:r>
              <a:rPr lang="en-GB" sz="11200" b="1" dirty="0"/>
              <a:t>the economy has collapsed</a:t>
            </a:r>
          </a:p>
          <a:p>
            <a:endParaRPr lang="en-GB" sz="11200" b="1" dirty="0"/>
          </a:p>
          <a:p>
            <a:r>
              <a:rPr lang="en-GB" sz="11200" b="1" dirty="0">
                <a:solidFill>
                  <a:srgbClr val="FF0000"/>
                </a:solidFill>
              </a:rPr>
              <a:t>What’s to trade?</a:t>
            </a:r>
          </a:p>
          <a:p>
            <a:endParaRPr lang="en-GB" sz="11200" dirty="0"/>
          </a:p>
          <a:p>
            <a:endParaRPr lang="en-GB" sz="11200" dirty="0"/>
          </a:p>
          <a:p>
            <a:endParaRPr lang="en-AU" dirty="0"/>
          </a:p>
        </p:txBody>
      </p:sp>
      <p:pic>
        <p:nvPicPr>
          <p:cNvPr id="2050" name="Picture 2" descr="Blonde d'Aquitaine bull">
            <a:extLst>
              <a:ext uri="{FF2B5EF4-FFF2-40B4-BE49-F238E27FC236}">
                <a16:creationId xmlns:a16="http://schemas.microsoft.com/office/drawing/2014/main" id="{0D848A43-3C62-8216-C73B-A1D403461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739" y="1437445"/>
            <a:ext cx="2178325" cy="199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916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CDB9C-DCD9-6860-59AC-7B8A22A19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10" y="-168061"/>
            <a:ext cx="10650682" cy="1732252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RELATIONS WITH AUSTRALIA - IMMIGRANTS</a:t>
            </a:r>
            <a:endParaRPr lang="en-A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1A63A-B52D-D76B-C556-C4D7A4465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817" y="1341783"/>
            <a:ext cx="10115175" cy="7398328"/>
          </a:xfrm>
        </p:spPr>
        <p:txBody>
          <a:bodyPr>
            <a:no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 2021,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248,000 Australians have Lebanese ancestry, 76% in NSW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   Often business, political or sports people,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Steve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Bracks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First came to Aus. in 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 19</a:t>
            </a:r>
            <a:r>
              <a:rPr lang="en-GB" sz="2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century – Ottoman persecution. </a:t>
            </a:r>
          </a:p>
          <a:p>
            <a:pPr>
              <a:buFontTx/>
              <a:buChar char="-"/>
            </a:pPr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Then a 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 with each crisis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Day War, 1967;  Civil War, 1975-90</a:t>
            </a:r>
          </a:p>
          <a:p>
            <a:pPr>
              <a:buFontTx/>
              <a:buChar char="-"/>
            </a:pPr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1901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 Australia Policy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restricted Lebanese immigration. 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    Until 1960 only allowed in if had family links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 Brazil….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03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78AC-E37A-B622-B946-7B870745C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85" y="-477982"/>
            <a:ext cx="4127152" cy="3127664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CRONULLA RIOTS,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b="1" dirty="0">
                <a:solidFill>
                  <a:srgbClr val="FF0000"/>
                </a:solidFill>
              </a:rPr>
              <a:t>2005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630D6-2481-C87A-FA73-849D7B5BF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97426" y="3293125"/>
            <a:ext cx="5943600" cy="2588130"/>
          </a:xfrm>
        </p:spPr>
        <p:txBody>
          <a:bodyPr>
            <a:normAutofit fontScale="55000" lnSpcReduction="20000"/>
          </a:bodyPr>
          <a:lstStyle/>
          <a:p>
            <a:pPr algn="ctr"/>
            <a:endParaRPr lang="en-GB" sz="4400" dirty="0"/>
          </a:p>
          <a:p>
            <a:pPr algn="ctr"/>
            <a:endParaRPr lang="en-GB" sz="3600" dirty="0"/>
          </a:p>
          <a:p>
            <a:pPr algn="ctr"/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Racial violence between Caucasian</a:t>
            </a:r>
          </a:p>
          <a:p>
            <a:pPr algn="ctr"/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 Life Guards and Lebanese </a:t>
            </a:r>
          </a:p>
          <a:p>
            <a:pPr algn="ctr"/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after build up of tensions.</a:t>
            </a:r>
          </a:p>
          <a:p>
            <a:pPr algn="ctr"/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Conflict spread. Riots and Crime</a:t>
            </a:r>
          </a:p>
          <a:p>
            <a:pPr algn="ctr"/>
            <a:r>
              <a:rPr lang="en-GB" sz="3400" b="1" dirty="0"/>
              <a:t>‘</a:t>
            </a:r>
          </a:p>
          <a:p>
            <a:pPr algn="ctr"/>
            <a:endParaRPr lang="en-GB" sz="5400" dirty="0"/>
          </a:p>
        </p:txBody>
      </p:sp>
      <p:pic>
        <p:nvPicPr>
          <p:cNvPr id="4098" name="Picture 2" descr="A man threatens police at Cronulla Beach during the riots.">
            <a:extLst>
              <a:ext uri="{FF2B5EF4-FFF2-40B4-BE49-F238E27FC236}">
                <a16:creationId xmlns:a16="http://schemas.microsoft.com/office/drawing/2014/main" id="{69724460-F9F3-474F-3E88-4B9FE6C2411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 bwMode="auto">
          <a:xfrm>
            <a:off x="5327478" y="1562100"/>
            <a:ext cx="5788197" cy="457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518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9AD2B-1EEF-FE0F-95DB-AB1C09169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456739" y="858336"/>
            <a:ext cx="6075330" cy="173536"/>
          </a:xfrm>
        </p:spPr>
        <p:txBody>
          <a:bodyPr>
            <a:noAutofit/>
          </a:bodyPr>
          <a:lstStyle/>
          <a:p>
            <a:pPr algn="ctr"/>
            <a:r>
              <a:rPr lang="en-GB" sz="5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2. GEOGRAPHY</a:t>
            </a:r>
            <a:endParaRPr lang="en-AU" sz="54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C38A2-A618-05B9-4D66-9722B8FD6E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2"/>
          </p:nvPr>
        </p:nvSpPr>
        <p:spPr>
          <a:xfrm>
            <a:off x="908613" y="2995663"/>
            <a:ext cx="3932237" cy="3811588"/>
          </a:xfrm>
        </p:spPr>
        <p:txBody>
          <a:bodyPr>
            <a:normAutofit/>
          </a:bodyPr>
          <a:lstStyle/>
          <a:p>
            <a:r>
              <a:rPr lang="en-AU" sz="2800"/>
              <a:t> </a:t>
            </a:r>
          </a:p>
          <a:p>
            <a:pPr marL="285750" indent="-285750">
              <a:buFontTx/>
              <a:buChar char="-"/>
            </a:pPr>
            <a:endParaRPr lang="en-AU" sz="2800"/>
          </a:p>
          <a:p>
            <a:pPr marL="285750" indent="-285750">
              <a:buFontTx/>
              <a:buChar char="-"/>
            </a:pPr>
            <a:endParaRPr lang="en-AU" sz="2800"/>
          </a:p>
          <a:p>
            <a:endParaRPr lang="en-AU" sz="2800"/>
          </a:p>
          <a:p>
            <a:pPr marL="285750" indent="-285750">
              <a:buFontTx/>
              <a:buChar char="-"/>
            </a:pPr>
            <a:endParaRPr lang="en-AU" sz="2800"/>
          </a:p>
          <a:p>
            <a:pPr marL="285750" indent="-285750">
              <a:buFontTx/>
              <a:buChar char="-"/>
            </a:pPr>
            <a:endParaRPr lang="en-AU" sz="2800"/>
          </a:p>
          <a:p>
            <a:pPr marL="285750" indent="-285750">
              <a:buFontTx/>
              <a:buChar char="-"/>
            </a:pPr>
            <a:endParaRPr lang="en-AU" sz="2800"/>
          </a:p>
          <a:p>
            <a:pPr marL="285750" indent="-285750">
              <a:buFontTx/>
              <a:buChar char="-"/>
            </a:pPr>
            <a:endParaRPr lang="en-AU" sz="2800"/>
          </a:p>
          <a:p>
            <a:pPr marL="285750" indent="-285750">
              <a:buFontTx/>
              <a:buChar char="-"/>
            </a:pPr>
            <a:endParaRPr lang="en-AU" sz="2800"/>
          </a:p>
          <a:p>
            <a:pPr marL="285750" indent="-285750">
              <a:buFontTx/>
              <a:buChar char="-"/>
            </a:pPr>
            <a:endParaRPr lang="en-AU" sz="2800"/>
          </a:p>
          <a:p>
            <a:pPr marL="285750" indent="-285750">
              <a:buFontTx/>
              <a:buChar char="-"/>
            </a:pPr>
            <a:endParaRPr lang="en-AU" sz="2800"/>
          </a:p>
        </p:txBody>
      </p:sp>
      <p:pic>
        <p:nvPicPr>
          <p:cNvPr id="6146" name="Picture 2" descr="Image result for Middle East Map Countries Only">
            <a:extLst>
              <a:ext uri="{FF2B5EF4-FFF2-40B4-BE49-F238E27FC236}">
                <a16:creationId xmlns:a16="http://schemas.microsoft.com/office/drawing/2014/main" id="{DB9094A7-E8FD-EF6A-6318-072926EF2F0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r="705"/>
          <a:stretch>
            <a:fillRect/>
          </a:stretch>
        </p:blipFill>
        <p:spPr bwMode="auto">
          <a:xfrm>
            <a:off x="-374236" y="1787236"/>
            <a:ext cx="5559301" cy="518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ebanon map">
            <a:extLst>
              <a:ext uri="{FF2B5EF4-FFF2-40B4-BE49-F238E27FC236}">
                <a16:creationId xmlns:a16="http://schemas.microsoft.com/office/drawing/2014/main" id="{0416EB72-E050-C2A3-DC6D-8DAA3C2D1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88" y="1677526"/>
            <a:ext cx="7880469" cy="518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810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BF09FC-39B4-4B26-E6E9-EB4CFB93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4" y="194469"/>
            <a:ext cx="9894498" cy="1134000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FAMOUS LEBANESE AUSTRALIANS</a:t>
            </a:r>
            <a:endParaRPr lang="en-AU" b="1" dirty="0">
              <a:solidFill>
                <a:srgbClr val="FF000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CC1A94A-D261-0DDF-07B1-E57A2B3287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0" y="1070769"/>
            <a:ext cx="2440662" cy="331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FECC5FC-1275-C562-1418-9D6E58FCB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733" y="2199736"/>
            <a:ext cx="1790700" cy="512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9FD7875-E86A-1ED3-8CA8-489F4EED4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700" y="119063"/>
            <a:ext cx="2095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9DB9F949-5F71-3E12-A3C2-373294485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23" y="1238067"/>
            <a:ext cx="23812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Sabrina Houssami. Size: 119 x 185. Source: alchetron.com">
            <a:extLst>
              <a:ext uri="{FF2B5EF4-FFF2-40B4-BE49-F238E27FC236}">
                <a16:creationId xmlns:a16="http://schemas.microsoft.com/office/drawing/2014/main" id="{3C321649-DCBE-ECB0-2EE7-FB205FB24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650" y="3429000"/>
            <a:ext cx="21526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4A7027BF-0DE6-3DC8-4D4E-9568E27D9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552" y="4420272"/>
            <a:ext cx="2095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Image result for steve bracks premier">
            <a:extLst>
              <a:ext uri="{FF2B5EF4-FFF2-40B4-BE49-F238E27FC236}">
                <a16:creationId xmlns:a16="http://schemas.microsoft.com/office/drawing/2014/main" id="{D4EF994A-17D9-BCA0-DAFB-727518AE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3" y="1612656"/>
            <a:ext cx="2103071" cy="32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335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12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AU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CRISES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4235570" y="1479154"/>
            <a:ext cx="4822166" cy="456937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AU" sz="3600" b="1" dirty="0">
                <a:latin typeface="Calibri" panose="020F0502020204030204" pitchFamily="34" charset="0"/>
                <a:cs typeface="Calibri" panose="020F0502020204030204" pitchFamily="34" charset="0"/>
              </a:rPr>
              <a:t>Government</a:t>
            </a:r>
          </a:p>
          <a:p>
            <a:pPr>
              <a:lnSpc>
                <a:spcPct val="130000"/>
              </a:lnSpc>
            </a:pPr>
            <a:r>
              <a:rPr lang="en-AU" sz="3600" b="1" dirty="0">
                <a:latin typeface="Calibri" panose="020F0502020204030204" pitchFamily="34" charset="0"/>
                <a:cs typeface="Calibri" panose="020F0502020204030204" pitchFamily="34" charset="0"/>
              </a:rPr>
              <a:t>Electricity</a:t>
            </a:r>
          </a:p>
          <a:p>
            <a:pPr>
              <a:lnSpc>
                <a:spcPct val="130000"/>
              </a:lnSpc>
            </a:pPr>
            <a:r>
              <a:rPr lang="en-AU" sz="36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</a:p>
          <a:p>
            <a:pPr>
              <a:lnSpc>
                <a:spcPct val="130000"/>
              </a:lnSpc>
            </a:pPr>
            <a:r>
              <a:rPr lang="en-AU" sz="3600" b="1" dirty="0">
                <a:latin typeface="Calibri" panose="020F0502020204030204" pitchFamily="34" charset="0"/>
                <a:cs typeface="Calibri" panose="020F0502020204030204" pitchFamily="34" charset="0"/>
              </a:rPr>
              <a:t>Banking/Finance</a:t>
            </a:r>
          </a:p>
          <a:p>
            <a:pPr>
              <a:lnSpc>
                <a:spcPct val="130000"/>
              </a:lnSpc>
            </a:pPr>
            <a:r>
              <a:rPr lang="en-AU" sz="3600" b="1" dirty="0">
                <a:latin typeface="Calibri" panose="020F0502020204030204" pitchFamily="34" charset="0"/>
                <a:cs typeface="Calibri" panose="020F0502020204030204" pitchFamily="34" charset="0"/>
              </a:rPr>
              <a:t>Social/Health     </a:t>
            </a:r>
          </a:p>
        </p:txBody>
      </p:sp>
    </p:spTree>
    <p:extLst>
      <p:ext uri="{BB962C8B-B14F-4D97-AF65-F5344CB8AC3E}">
        <p14:creationId xmlns:p14="http://schemas.microsoft.com/office/powerpoint/2010/main" val="1454543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3124"/>
          </a:xfrm>
        </p:spPr>
        <p:txBody>
          <a:bodyPr/>
          <a:lstStyle/>
          <a:p>
            <a:pPr algn="ctr"/>
            <a:r>
              <a:rPr lang="en-AU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</a:t>
            </a:r>
            <a:r>
              <a:rPr lang="en-A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68760"/>
            <a:ext cx="8229600" cy="5112568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Government and senior public positions held by previous sectarian warlords and party barons.</a:t>
            </a:r>
          </a:p>
          <a:p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Sectarian government rife with corruption and nepotism – entrenched vested interests.</a:t>
            </a:r>
          </a:p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Government very centralised - power concentrated on a select few.</a:t>
            </a:r>
          </a:p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Government chooses judges on Supreme Judicial Council.</a:t>
            </a:r>
          </a:p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Consensus-based system – often prolonged crises.</a:t>
            </a:r>
          </a:p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Strong relationships (!!) between government,  business people and banking industry.</a:t>
            </a:r>
          </a:p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Bribes needed to get government contracts and deal with public officials.</a:t>
            </a:r>
          </a:p>
          <a:p>
            <a:endParaRPr lang="en-A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ELECTRICITY</a:t>
            </a:r>
            <a:endParaRPr lang="en-AU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412777"/>
            <a:ext cx="4038600" cy="471338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AU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Electricite</a:t>
            </a:r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AU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Liban</a:t>
            </a:r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 provides state-wide electricity.</a:t>
            </a:r>
          </a:p>
          <a:p>
            <a:pPr>
              <a:spcAft>
                <a:spcPts val="600"/>
              </a:spcAft>
            </a:pPr>
            <a:r>
              <a:rPr lang="en-AU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 power outages.</a:t>
            </a:r>
          </a:p>
          <a:p>
            <a:pPr>
              <a:spcAft>
                <a:spcPts val="600"/>
              </a:spcAft>
            </a:pPr>
            <a:r>
              <a:rPr lang="en-AU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Diesel generators needed</a:t>
            </a:r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Used for political means.</a:t>
            </a:r>
          </a:p>
          <a:p>
            <a:pPr>
              <a:spcAft>
                <a:spcPts val="600"/>
              </a:spcAft>
            </a:pPr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Runs at a loss → financed by central bank → public debt.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4038600" cy="4061047"/>
          </a:xfrm>
        </p:spPr>
        <p:txBody>
          <a:bodyPr>
            <a:normAutofit/>
          </a:bodyPr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1412776"/>
            <a:ext cx="3985282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10" y="3717031"/>
            <a:ext cx="3924896" cy="2381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518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ELECTRICITY 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DIESEL GENERATORS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5502" y="1276709"/>
            <a:ext cx="4848530" cy="4705439"/>
          </a:xfrm>
        </p:spPr>
        <p:txBody>
          <a:bodyPr>
            <a:normAutofit lnSpcReduction="10000"/>
          </a:bodyPr>
          <a:lstStyle/>
          <a:p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Citizens have to pay EDL </a:t>
            </a:r>
            <a:r>
              <a:rPr lang="en-AU" sz="26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AU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polluting private diesel generators.</a:t>
            </a:r>
          </a:p>
          <a:p>
            <a:r>
              <a:rPr lang="en-AU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can hardly afford this. </a:t>
            </a:r>
          </a:p>
          <a:p>
            <a:r>
              <a:rPr lang="en-AU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 use of diesel generators – impact on environmental + public health.</a:t>
            </a:r>
          </a:p>
          <a:p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Relationships between private fuel importers and generator owners.</a:t>
            </a:r>
          </a:p>
          <a:p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Wealthy can afford all forms of electricity. </a:t>
            </a:r>
          </a:p>
          <a:p>
            <a:endParaRPr lang="en-AU" dirty="0"/>
          </a:p>
        </p:txBody>
      </p:sp>
      <p:pic>
        <p:nvPicPr>
          <p:cNvPr id="5" name="Picture 4" descr="A diesel-fuelled generator in the street outside a shop in Beirut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4077072"/>
            <a:ext cx="3894701" cy="238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39" y="1124744"/>
            <a:ext cx="3960440" cy="2348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417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pPr algn="ctr"/>
            <a:r>
              <a:rPr lang="en-AU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GARBAGE</a:t>
            </a: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CRISIS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4513" y="1196752"/>
            <a:ext cx="7947871" cy="5184576"/>
          </a:xfrm>
        </p:spPr>
        <p:txBody>
          <a:bodyPr>
            <a:normAutofit/>
          </a:bodyPr>
          <a:lstStyle/>
          <a:p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Garbage managed by private contractor - nepotism!</a:t>
            </a:r>
          </a:p>
          <a:p>
            <a:pPr>
              <a:spcBef>
                <a:spcPts val="500"/>
              </a:spcBef>
            </a:pPr>
            <a:r>
              <a:rPr lang="en-AU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Huge landfill site closed </a:t>
            </a:r>
          </a:p>
          <a:p>
            <a:pPr marL="0" indent="0">
              <a:buNone/>
            </a:pPr>
            <a:r>
              <a:rPr lang="en-AU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July 17, 2015.</a:t>
            </a:r>
          </a:p>
          <a:p>
            <a:pPr>
              <a:spcBef>
                <a:spcPts val="600"/>
              </a:spcBef>
            </a:pPr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Government authorities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     failed to implement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     contingency plan in time.</a:t>
            </a:r>
          </a:p>
          <a:p>
            <a:pPr>
              <a:spcBef>
                <a:spcPts val="550"/>
              </a:spcBef>
            </a:pPr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Stench! High mountains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     of rubbish everywhere.</a:t>
            </a:r>
          </a:p>
          <a:p>
            <a:pPr>
              <a:spcBef>
                <a:spcPts val="600"/>
              </a:spcBef>
            </a:pPr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Dumping and burning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      waste in streets.</a:t>
            </a:r>
          </a:p>
          <a:p>
            <a:r>
              <a:rPr lang="en-AU" sz="2600" dirty="0">
                <a:latin typeface="Calibri" panose="020F0502020204030204" pitchFamily="34" charset="0"/>
                <a:cs typeface="Calibri" panose="020F0502020204030204" pitchFamily="34" charset="0"/>
              </a:rPr>
              <a:t>Public outrage!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1844824"/>
            <a:ext cx="4896544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943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7848"/>
          </a:xfrm>
        </p:spPr>
        <p:txBody>
          <a:bodyPr/>
          <a:lstStyle/>
          <a:p>
            <a:pPr algn="ctr"/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“You </a:t>
            </a:r>
            <a:r>
              <a:rPr lang="en-AU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Stink</a:t>
            </a: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319842"/>
            <a:ext cx="7427168" cy="4806322"/>
          </a:xfrm>
        </p:spPr>
        <p:txBody>
          <a:bodyPr/>
          <a:lstStyle/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Public outraged by years of government’s ineptitude and nepotism, leading to garbage crisis.</a:t>
            </a:r>
          </a:p>
          <a:p>
            <a:pPr>
              <a:spcBef>
                <a:spcPts val="800"/>
              </a:spcBef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Led to “You Stink” movement. </a:t>
            </a:r>
          </a:p>
          <a:p>
            <a:pPr>
              <a:spcBef>
                <a:spcPts val="800"/>
              </a:spcBef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Massive public demonstrations.</a:t>
            </a:r>
          </a:p>
          <a:p>
            <a:pPr>
              <a:spcBef>
                <a:spcPts val="800"/>
              </a:spcBef>
            </a:pPr>
            <a:endParaRPr lang="en-AU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2996952"/>
            <a:ext cx="5550768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941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3124"/>
          </a:xfrm>
        </p:spPr>
        <p:txBody>
          <a:bodyPr/>
          <a:lstStyle/>
          <a:p>
            <a:pPr algn="ctr"/>
            <a:r>
              <a:rPr lang="en-AU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LEBANON</a:t>
            </a: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WILDFIRES 2019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311215" y="1556793"/>
            <a:ext cx="4291073" cy="4525963"/>
          </a:xfrm>
        </p:spPr>
        <p:txBody>
          <a:bodyPr>
            <a:noAutofit/>
          </a:bodyPr>
          <a:lstStyle/>
          <a:p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Started 14 Oct 2019, lasted 2 days.</a:t>
            </a:r>
          </a:p>
          <a:p>
            <a:pPr>
              <a:spcBef>
                <a:spcPts val="800"/>
              </a:spcBef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Worst wildfire event in decades.</a:t>
            </a:r>
          </a:p>
          <a:p>
            <a:pPr>
              <a:spcBef>
                <a:spcPts val="800"/>
              </a:spcBef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Burnt 3155 hectares of western mountains.</a:t>
            </a:r>
          </a:p>
          <a:p>
            <a:r>
              <a:rPr lang="en-AU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Extensive property damage </a:t>
            </a:r>
          </a:p>
          <a:p>
            <a:pPr>
              <a:spcBef>
                <a:spcPts val="800"/>
              </a:spcBef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Lebanon’s own firefighting aircraft non-operational – had fallen into disrepair.</a:t>
            </a:r>
          </a:p>
          <a:p>
            <a:pPr>
              <a:spcBef>
                <a:spcPts val="800"/>
              </a:spcBef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Cyprus, Greece and Jordan called on to help.</a:t>
            </a:r>
          </a:p>
          <a:p>
            <a:pPr>
              <a:spcBef>
                <a:spcPts val="800"/>
              </a:spcBef>
            </a:pPr>
            <a:r>
              <a:rPr lang="en-AU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anger!</a:t>
            </a:r>
          </a:p>
        </p:txBody>
      </p:sp>
      <p:pic>
        <p:nvPicPr>
          <p:cNvPr id="8" name="Content Placeholder 7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13" y="4149080"/>
            <a:ext cx="3864634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08" y="1421264"/>
            <a:ext cx="4861258" cy="265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8464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pPr algn="ctr"/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BEIRUT </a:t>
            </a:r>
            <a:r>
              <a:rPr lang="en-AU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EXPLOSION</a:t>
            </a: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</a:p>
        </p:txBody>
      </p:sp>
      <p:pic>
        <p:nvPicPr>
          <p:cNvPr id="9" name="Content Placeholder 6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5192" y="1916831"/>
            <a:ext cx="4856672" cy="31209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130060" y="1035170"/>
            <a:ext cx="8854372" cy="5270739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AU" sz="2000" i="1" dirty="0">
                <a:latin typeface="Calibri" panose="020F0502020204030204" pitchFamily="34" charset="0"/>
                <a:cs typeface="Calibri" panose="020F0502020204030204" pitchFamily="34" charset="0"/>
              </a:rPr>
              <a:t>Country in state of crisis before explosion (economy, poverty, COVID-19)</a:t>
            </a:r>
          </a:p>
          <a:p>
            <a:pPr marL="101600">
              <a:spcBef>
                <a:spcPts val="800"/>
              </a:spcBef>
            </a:pPr>
            <a:r>
              <a:rPr lang="en-AU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Aug 4</a:t>
            </a:r>
            <a:r>
              <a:rPr lang="en-AU" sz="20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2020, 2750 tonnes of ammonium nitrate, stored unsafely 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warehouse in Port of Beirut, exploded. </a:t>
            </a:r>
          </a:p>
          <a:p>
            <a:pPr marL="101600">
              <a:spcBef>
                <a:spcPts val="1200"/>
              </a:spcBef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One of most powerful non-nuclear 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     explosions on record (1.1 kilotons TNT).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     - 218 deaths.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     - 7000 injuries (150 perm. disabled).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     - Many foreign visitors died or injured.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     - 300,000 people homeless.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     - US $15 billion property damage.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     - Hospitals, hotels, museums, churches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destroyed or damaged.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     - Grain silos ultimately collapsed in 2022 – food shortage exacerbated.</a:t>
            </a:r>
          </a:p>
          <a:p>
            <a:pPr>
              <a:spcBef>
                <a:spcPts val="800"/>
              </a:spcBef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Prime Minister Hassan </a:t>
            </a:r>
            <a:r>
              <a:rPr lang="en-A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Diab</a:t>
            </a: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 and Lebanese cabinet resigned.</a:t>
            </a:r>
          </a:p>
          <a:p>
            <a:pPr>
              <a:spcBef>
                <a:spcPts val="800"/>
              </a:spcBef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All kinds of aid flowed in, within Lebanon, and world-wide.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01720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994122"/>
          </a:xfrm>
        </p:spPr>
        <p:txBody>
          <a:bodyPr/>
          <a:lstStyle/>
          <a:p>
            <a:pPr algn="ctr"/>
            <a:r>
              <a:rPr lang="en-AU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BEIRUT</a:t>
            </a: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EXPLOSION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4732" y="1628801"/>
            <a:ext cx="4209691" cy="4525963"/>
          </a:xfrm>
        </p:spPr>
        <p:txBody>
          <a:bodyPr>
            <a:normAutofit fontScale="25000" lnSpcReduction="20000"/>
          </a:bodyPr>
          <a:lstStyle/>
          <a:p>
            <a:endParaRPr lang="en-AU" sz="2400" dirty="0"/>
          </a:p>
          <a:p>
            <a:r>
              <a:rPr lang="en-AU" sz="8800" dirty="0">
                <a:latin typeface="Calibri" panose="020F0502020204030204" pitchFamily="34" charset="0"/>
                <a:cs typeface="Calibri" panose="020F0502020204030204" pitchFamily="34" charset="0"/>
              </a:rPr>
              <a:t>Protests erupted around Lebanon against Gov’t for failure to prevent disaster.</a:t>
            </a:r>
          </a:p>
          <a:p>
            <a:r>
              <a:rPr lang="en-AU" sz="8800" dirty="0">
                <a:latin typeface="Calibri" panose="020F0502020204030204" pitchFamily="34" charset="0"/>
                <a:cs typeface="Calibri" panose="020F0502020204030204" pitchFamily="34" charset="0"/>
              </a:rPr>
              <a:t>Dealt with brutally by security forces. </a:t>
            </a:r>
          </a:p>
          <a:p>
            <a:endParaRPr lang="en-A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800"/>
              </a:spcBef>
            </a:pPr>
            <a:r>
              <a:rPr lang="en-AU" sz="8800" dirty="0">
                <a:latin typeface="Calibri" panose="020F0502020204030204" pitchFamily="34" charset="0"/>
                <a:cs typeface="Calibri" panose="020F0502020204030204" pitchFamily="34" charset="0"/>
              </a:rPr>
              <a:t>Investigations into cause of explosion commenced soon after.</a:t>
            </a:r>
          </a:p>
          <a:p>
            <a:pPr>
              <a:spcBef>
                <a:spcPts val="800"/>
              </a:spcBef>
            </a:pPr>
            <a:r>
              <a:rPr lang="en-AU" sz="8800" dirty="0">
                <a:latin typeface="Calibri" panose="020F0502020204030204" pitchFamily="34" charset="0"/>
                <a:cs typeface="Calibri" panose="020F0502020204030204" pitchFamily="34" charset="0"/>
              </a:rPr>
              <a:t>But still no resolution in 2024 – prolonged legal battles. </a:t>
            </a:r>
          </a:p>
          <a:p>
            <a:endParaRPr lang="en-AU" sz="8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24" y="1340769"/>
            <a:ext cx="4326068" cy="246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24" y="4005064"/>
            <a:ext cx="4391924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34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CB915-8090-1987-0C9E-77EB207AB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590" y="343260"/>
            <a:ext cx="9989387" cy="1325563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3.  HISTORY – VERY ANCIENT</a:t>
            </a:r>
            <a:endParaRPr lang="en-AU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2053A-836E-2EB7-77EA-5564E3642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163337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7000 -5000 BC   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Byblos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 City  (now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Jubayl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) - One of the oldest continuously occupied cities in the world</a:t>
            </a: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Remnants of Primitive weapons, Huts, Pottery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F6B98E3-6CC9-A904-7B6D-CAD7E3675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9389"/>
          <a:stretch/>
        </p:blipFill>
        <p:spPr bwMode="auto"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4112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7464"/>
          </a:xfrm>
        </p:spPr>
        <p:txBody>
          <a:bodyPr>
            <a:normAutofit/>
          </a:bodyPr>
          <a:lstStyle/>
          <a:p>
            <a:pPr algn="ctr"/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CRISES – UP TO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3246" y="1196753"/>
            <a:ext cx="10101532" cy="4919375"/>
          </a:xfrm>
        </p:spPr>
        <p:txBody>
          <a:bodyPr>
            <a:noAutofit/>
          </a:bodyPr>
          <a:lstStyle/>
          <a:p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After Civil War, Lebanon’s banks balanced books with tourism, foreign aid, remittances, banking secrecy, high interest rates.</a:t>
            </a:r>
          </a:p>
          <a:p>
            <a:pPr>
              <a:spcBef>
                <a:spcPts val="800"/>
              </a:spcBef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From 2016 onwards ....</a:t>
            </a:r>
          </a:p>
          <a:p>
            <a:pPr marL="180000" indent="0">
              <a:spcBef>
                <a:spcPts val="800"/>
              </a:spcBef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 -   Marked slowdown in foreign inflows</a:t>
            </a:r>
          </a:p>
          <a:p>
            <a:pPr marL="294300" lvl="1" indent="0">
              <a:spcBef>
                <a:spcPts val="800"/>
              </a:spcBef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-    Budget deficit skyrocketed</a:t>
            </a:r>
          </a:p>
          <a:p>
            <a:pPr marL="294300" lvl="1" indent="0">
              <a:spcBef>
                <a:spcPts val="800"/>
              </a:spcBef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-   Balance of payments sank deeper</a:t>
            </a:r>
          </a:p>
          <a:p>
            <a:pPr marL="294300" lvl="1" indent="0">
              <a:spcBef>
                <a:spcPts val="800"/>
              </a:spcBef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-   Shortage of US dollars in commercial banks</a:t>
            </a:r>
          </a:p>
          <a:p>
            <a:pPr marL="580050" lvl="1">
              <a:spcBef>
                <a:spcPts val="800"/>
              </a:spcBef>
              <a:buFontTx/>
              <a:buChar char="-"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Lebanese pound lost value on black market.</a:t>
            </a:r>
          </a:p>
          <a:p>
            <a:pPr marL="580050" lvl="1">
              <a:spcBef>
                <a:spcPts val="800"/>
              </a:spcBef>
              <a:buFontTx/>
              <a:buChar char="-"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To cope with impending liquidity crisis, </a:t>
            </a:r>
            <a:r>
              <a:rPr lang="en-A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Banque</a:t>
            </a:r>
            <a:endParaRPr lang="en-A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   du </a:t>
            </a:r>
            <a:r>
              <a:rPr lang="en-AU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Liban</a:t>
            </a: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bought Eurobonds and undertook other forms of “financial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   engineering”.</a:t>
            </a:r>
          </a:p>
          <a:p>
            <a:pPr>
              <a:spcBef>
                <a:spcPts val="800"/>
              </a:spcBef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These measures increased foreign capital inflows, but markedly increased liabilities.</a:t>
            </a:r>
          </a:p>
          <a:p>
            <a:pPr>
              <a:spcBef>
                <a:spcPts val="800"/>
              </a:spcBef>
            </a:pPr>
            <a:r>
              <a:rPr lang="en-AU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– banks further into debt. 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772816"/>
            <a:ext cx="3220980" cy="2583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6187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8452"/>
          </a:xfrm>
        </p:spPr>
        <p:txBody>
          <a:bodyPr>
            <a:normAutofit/>
          </a:bodyPr>
          <a:lstStyle/>
          <a:p>
            <a:pPr algn="ctr"/>
            <a:r>
              <a:rPr lang="en-AU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2019 PROTEST – A CATALYST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2204" y="1124744"/>
            <a:ext cx="9102268" cy="5616624"/>
          </a:xfrm>
        </p:spPr>
        <p:txBody>
          <a:bodyPr>
            <a:normAutofit/>
          </a:bodyPr>
          <a:lstStyle/>
          <a:p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People were becoming increasingly angry with</a:t>
            </a:r>
          </a:p>
          <a:p>
            <a:pPr marL="0" indent="0"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  - Gov’ts failure to provide basic services.</a:t>
            </a:r>
          </a:p>
          <a:p>
            <a:pPr marL="0" indent="0"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  - Gov’ts failure to deal with ailing economy.</a:t>
            </a:r>
          </a:p>
          <a:p>
            <a:pPr marL="0" indent="0"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  - money withdrawal problems.</a:t>
            </a:r>
          </a:p>
          <a:p>
            <a:pPr marL="0" indent="0"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  - price rises, inflation.</a:t>
            </a:r>
          </a:p>
          <a:p>
            <a:pPr marL="0" indent="0"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  - high unemployment.</a:t>
            </a:r>
          </a:p>
          <a:p>
            <a:pPr marL="0" indent="0"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  - corruption!</a:t>
            </a:r>
          </a:p>
          <a:p>
            <a:pPr marL="0" indent="0"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  - inadequate response to wildfires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     on </a:t>
            </a:r>
            <a:r>
              <a:rPr lang="en-AU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 14 2019</a:t>
            </a: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Then, Gov’t proposed extra taxes  </a:t>
            </a:r>
          </a:p>
          <a:p>
            <a:pPr marL="0" indent="0">
              <a:buNone/>
            </a:pP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    on tobacco, petrol and voice calls via messaging services such as     </a:t>
            </a:r>
          </a:p>
          <a:p>
            <a:pPr marL="0" indent="0">
              <a:buNone/>
            </a:pPr>
            <a:r>
              <a:rPr lang="en-AU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WhatsApp</a:t>
            </a:r>
            <a:r>
              <a:rPr lang="en-AU" sz="2200" dirty="0">
                <a:latin typeface="Calibri" panose="020F0502020204030204" pitchFamily="34" charset="0"/>
                <a:cs typeface="Calibri" panose="020F0502020204030204" pitchFamily="34" charset="0"/>
              </a:rPr>
              <a:t> to drum up more revenue.  </a:t>
            </a:r>
            <a:r>
              <a:rPr lang="en-AU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WAS THE LAST STRAW!</a:t>
            </a:r>
          </a:p>
          <a:p>
            <a:r>
              <a:rPr lang="en-AU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Within days, tens of thousands took to the streets to protest. 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47" y="2383386"/>
            <a:ext cx="4182616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4999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9659"/>
          </a:xfrm>
        </p:spPr>
        <p:txBody>
          <a:bodyPr>
            <a:noAutofit/>
          </a:bodyPr>
          <a:lstStyle/>
          <a:p>
            <a:pPr algn="ctr"/>
            <a:r>
              <a:rPr lang="en-AU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HAPPENED AFTER THE 2019 CIVIL PROTESTS?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8906" y="1574046"/>
            <a:ext cx="5417874" cy="4525963"/>
          </a:xfrm>
        </p:spPr>
        <p:txBody>
          <a:bodyPr>
            <a:normAutofit fontScale="32500" lnSpcReduction="20000"/>
          </a:bodyPr>
          <a:lstStyle/>
          <a:p>
            <a:r>
              <a:rPr lang="en-AU" sz="6800" dirty="0">
                <a:latin typeface="Calibri" panose="020F0502020204030204" pitchFamily="34" charset="0"/>
                <a:cs typeface="Calibri" panose="020F0502020204030204" pitchFamily="34" charset="0"/>
              </a:rPr>
              <a:t>WhatsApp tax removed. </a:t>
            </a:r>
          </a:p>
          <a:p>
            <a:r>
              <a:rPr lang="en-AU" sz="6800" dirty="0">
                <a:latin typeface="Calibri" panose="020F0502020204030204" pitchFamily="34" charset="0"/>
                <a:cs typeface="Calibri" panose="020F0502020204030204" pitchFamily="34" charset="0"/>
              </a:rPr>
              <a:t>Prime Minister </a:t>
            </a:r>
            <a:r>
              <a:rPr lang="en-AU" sz="6800" dirty="0" err="1">
                <a:latin typeface="Calibri" panose="020F0502020204030204" pitchFamily="34" charset="0"/>
                <a:cs typeface="Calibri" panose="020F0502020204030204" pitchFamily="34" charset="0"/>
              </a:rPr>
              <a:t>Saad</a:t>
            </a:r>
            <a:r>
              <a:rPr lang="en-AU" sz="6800" dirty="0">
                <a:latin typeface="Calibri" panose="020F0502020204030204" pitchFamily="34" charset="0"/>
                <a:cs typeface="Calibri" panose="020F0502020204030204" pitchFamily="34" charset="0"/>
              </a:rPr>
              <a:t> Harari forced to resign.</a:t>
            </a:r>
          </a:p>
          <a:p>
            <a:r>
              <a:rPr lang="en-AU" sz="6800" dirty="0">
                <a:latin typeface="Calibri" panose="020F0502020204030204" pitchFamily="34" charset="0"/>
                <a:cs typeface="Calibri" panose="020F0502020204030204" pitchFamily="34" charset="0"/>
              </a:rPr>
              <a:t>Protesters wanted complete overhaul of political system.</a:t>
            </a:r>
          </a:p>
          <a:p>
            <a:r>
              <a:rPr lang="en-AU" sz="6800" dirty="0">
                <a:latin typeface="Calibri" panose="020F0502020204030204" pitchFamily="34" charset="0"/>
                <a:cs typeface="Calibri" panose="020F0502020204030204" pitchFamily="34" charset="0"/>
              </a:rPr>
              <a:t>Only small changes; much resistance from elite. </a:t>
            </a:r>
          </a:p>
          <a:p>
            <a:pPr>
              <a:spcBef>
                <a:spcPts val="1200"/>
              </a:spcBef>
            </a:pPr>
            <a:r>
              <a:rPr lang="en-AU" sz="6800" dirty="0">
                <a:latin typeface="Calibri" panose="020F0502020204030204" pitchFamily="34" charset="0"/>
                <a:cs typeface="Calibri" panose="020F0502020204030204" pitchFamily="34" charset="0"/>
              </a:rPr>
              <a:t>Huge economic repercussions 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AU" sz="6800" dirty="0">
                <a:latin typeface="Calibri" panose="020F0502020204030204" pitchFamily="34" charset="0"/>
                <a:cs typeface="Calibri" panose="020F0502020204030204" pitchFamily="34" charset="0"/>
              </a:rPr>
              <a:t>    - acute US dollar shortages.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AU" sz="6800" dirty="0">
                <a:latin typeface="Calibri" panose="020F0502020204030204" pitchFamily="34" charset="0"/>
                <a:cs typeface="Calibri" panose="020F0502020204030204" pitchFamily="34" charset="0"/>
              </a:rPr>
              <a:t>    - </a:t>
            </a:r>
            <a:r>
              <a:rPr lang="en-AU" sz="6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prevented from</a:t>
            </a:r>
          </a:p>
          <a:p>
            <a:pPr marL="0" indent="0">
              <a:buNone/>
            </a:pPr>
            <a:r>
              <a:rPr lang="en-AU" sz="6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withdrawing their own deposits.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AU" sz="6800" dirty="0">
                <a:latin typeface="Calibri" panose="020F0502020204030204" pitchFamily="34" charset="0"/>
                <a:cs typeface="Calibri" panose="020F0502020204030204" pitchFamily="34" charset="0"/>
              </a:rPr>
              <a:t>    - some armed demands from</a:t>
            </a:r>
          </a:p>
          <a:p>
            <a:pPr marL="0" indent="0">
              <a:buNone/>
            </a:pPr>
            <a:r>
              <a:rPr lang="en-AU" sz="6800" dirty="0">
                <a:latin typeface="Calibri" panose="020F0502020204030204" pitchFamily="34" charset="0"/>
                <a:cs typeface="Calibri" panose="020F0502020204030204" pitchFamily="34" charset="0"/>
              </a:rPr>
              <a:t>      depositors; later, burning of banks.   </a:t>
            </a:r>
          </a:p>
          <a:p>
            <a:pPr marL="0" indent="0">
              <a:buNone/>
            </a:pPr>
            <a:r>
              <a:rPr lang="en-AU" sz="6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AU" sz="6800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902" y="4077072"/>
            <a:ext cx="4038600" cy="278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60" y="1484784"/>
            <a:ext cx="406304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0077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HUGE ECONOMIC REPERCUSSIONS AFTER 2019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4128" y="1600201"/>
            <a:ext cx="8872352" cy="4525963"/>
          </a:xfrm>
        </p:spPr>
        <p:txBody>
          <a:bodyPr>
            <a:normAutofit lnSpcReduction="10000"/>
          </a:bodyPr>
          <a:lstStyle/>
          <a:p>
            <a:pPr>
              <a:spcBef>
                <a:spcPts val="800"/>
              </a:spcBef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Abrupt reduction of O/S capital inflows.</a:t>
            </a:r>
          </a:p>
          <a:p>
            <a:pPr>
              <a:spcBef>
                <a:spcPts val="1200"/>
              </a:spcBef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Gov’t defaulted on Eurobonds – first sovereign default in its history.</a:t>
            </a:r>
          </a:p>
          <a:p>
            <a:pPr>
              <a:spcBef>
                <a:spcPts val="1200"/>
              </a:spcBef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Negotiations with IMF rescue package stalled by Gov’t. </a:t>
            </a:r>
          </a:p>
          <a:p>
            <a:pPr>
              <a:spcBef>
                <a:spcPts val="1200"/>
              </a:spcBef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Currency continued to collapse </a:t>
            </a:r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(by 2023, LL had lost 98% value)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Inflation soared (45 fold increase in 2023)</a:t>
            </a:r>
          </a:p>
          <a:p>
            <a:pPr>
              <a:spcBef>
                <a:spcPts val="1200"/>
              </a:spcBef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Businesses shut down; increasing unemployment.</a:t>
            </a:r>
          </a:p>
          <a:p>
            <a:pPr>
              <a:spcBef>
                <a:spcPts val="1200"/>
              </a:spcBef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Huge losses in purchasing power of essential goods.</a:t>
            </a:r>
          </a:p>
          <a:p>
            <a:pPr>
              <a:spcBef>
                <a:spcPts val="1200"/>
              </a:spcBef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Public generators ran out of fuel.</a:t>
            </a:r>
          </a:p>
          <a:p>
            <a:pPr>
              <a:spcBef>
                <a:spcPts val="1200"/>
              </a:spcBef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Shortages in import of vital medicines.</a:t>
            </a:r>
          </a:p>
          <a:p>
            <a:pPr>
              <a:spcBef>
                <a:spcPts val="1200"/>
              </a:spcBef>
            </a:pPr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Exacerbated by COVID-19, global energy crisis and Beirut explosion. </a:t>
            </a:r>
          </a:p>
          <a:p>
            <a:pPr>
              <a:spcBef>
                <a:spcPts val="1200"/>
              </a:spcBef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31999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HEALTH/SOCIAL CRISES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1851504"/>
            <a:ext cx="10189233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A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citizens can hardly afford the basics - food, electricity, petrol, medicine.</a:t>
            </a:r>
          </a:p>
          <a:p>
            <a:pPr>
              <a:spcBef>
                <a:spcPts val="1200"/>
              </a:spcBef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Public services greatly reduced.</a:t>
            </a:r>
          </a:p>
          <a:p>
            <a:pPr>
              <a:spcBef>
                <a:spcPts val="1200"/>
              </a:spcBef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Acute shortage of medicines.</a:t>
            </a:r>
          </a:p>
          <a:p>
            <a:pPr>
              <a:spcBef>
                <a:spcPts val="1200"/>
              </a:spcBef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80% of senior population has no safety net.</a:t>
            </a:r>
          </a:p>
          <a:p>
            <a:pPr>
              <a:spcBef>
                <a:spcPts val="1200"/>
              </a:spcBef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Many nursing homes for the elderly are barely functioning. </a:t>
            </a:r>
          </a:p>
        </p:txBody>
      </p:sp>
    </p:spTree>
    <p:extLst>
      <p:ext uri="{BB962C8B-B14F-4D97-AF65-F5344CB8AC3E}">
        <p14:creationId xmlns:p14="http://schemas.microsoft.com/office/powerpoint/2010/main" val="3567817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7528" y="332656"/>
            <a:ext cx="8363272" cy="720080"/>
          </a:xfrm>
        </p:spPr>
        <p:txBody>
          <a:bodyPr>
            <a:normAutofit/>
          </a:bodyPr>
          <a:lstStyle/>
          <a:p>
            <a:r>
              <a:rPr lang="en-AU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ABOUT THE WEALTHY ELITE?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52755" y="957532"/>
            <a:ext cx="8740397" cy="5639820"/>
          </a:xfrm>
        </p:spPr>
        <p:txBody>
          <a:bodyPr>
            <a:normAutofit fontScale="62500" lnSpcReduction="20000"/>
          </a:bodyPr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Lebanese economy almost cash-based.  </a:t>
            </a:r>
          </a:p>
          <a:p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Elite operate within shadow economy.</a:t>
            </a:r>
          </a:p>
          <a:p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Ready access to overseas US $$. </a:t>
            </a:r>
          </a:p>
          <a:p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Private sector doesn’t rely on Gov’t services or pay much tax.</a:t>
            </a:r>
          </a:p>
          <a:p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Any US $$ earned during tourist season stay with tourist operators – not back into Lebanese economy. </a:t>
            </a:r>
          </a:p>
          <a:p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Exporting businesses have bank accounts outside country.</a:t>
            </a:r>
          </a:p>
          <a:p>
            <a:r>
              <a:rPr lang="en-A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problems with electricity supplies.</a:t>
            </a:r>
          </a:p>
          <a:p>
            <a:r>
              <a:rPr lang="en-A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desire to negotiate international aid, with mandated reforms. 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66" y="1061048"/>
            <a:ext cx="5211522" cy="2309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4401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WHERE,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158" y="1825625"/>
            <a:ext cx="102913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Comment:</a:t>
            </a:r>
          </a:p>
          <a:p>
            <a:pPr marL="0" indent="0">
              <a:buNone/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France and Germany have issued an international arrest warrant for Lebanon’s central bank chief </a:t>
            </a:r>
            <a:r>
              <a:rPr lang="en-A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Riad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Salameh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 – for amassing sizeable assets across Europe with the help of a complex fraudulent financial system and extensive misuse of Lebanese public funds during his 3 decades as central bank boss. </a:t>
            </a:r>
          </a:p>
          <a:p>
            <a:pPr marL="0" indent="0">
              <a:buNone/>
            </a:pPr>
            <a:endParaRPr lang="en-A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Any other suggestions? </a:t>
            </a:r>
          </a:p>
        </p:txBody>
      </p:sp>
    </p:spTree>
    <p:extLst>
      <p:ext uri="{BB962C8B-B14F-4D97-AF65-F5344CB8AC3E}">
        <p14:creationId xmlns:p14="http://schemas.microsoft.com/office/powerpoint/2010/main" val="248948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19532-3E7C-22B7-ED26-E79B3B30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47" y="690113"/>
            <a:ext cx="9923318" cy="18418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5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HISTORY - PHOENICIANS</a:t>
            </a:r>
            <a:br>
              <a:rPr lang="en-US" sz="5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3300 BC – 539 AD</a:t>
            </a:r>
            <a:br>
              <a:rPr lang="en-US" sz="3600" b="1" kern="1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kern="1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 called </a:t>
            </a:r>
            <a:r>
              <a:rPr lang="en-US" b="1" kern="12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Caanan</a:t>
            </a:r>
            <a:br>
              <a:rPr lang="en-US" sz="3600" b="1" kern="1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b="1" kern="1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kern="1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Earliest true alphabet</a:t>
            </a:r>
          </a:p>
        </p:txBody>
      </p:sp>
      <p:pic>
        <p:nvPicPr>
          <p:cNvPr id="12292" name="Picture 4" descr="Phoenician ship">
            <a:extLst>
              <a:ext uri="{FF2B5EF4-FFF2-40B4-BE49-F238E27FC236}">
                <a16:creationId xmlns:a16="http://schemas.microsoft.com/office/drawing/2014/main" id="{19FE839A-97B7-76BD-DFE8-5A6231E31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65" y="2975747"/>
            <a:ext cx="4441289" cy="240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hoenician writing">
            <a:extLst>
              <a:ext uri="{FF2B5EF4-FFF2-40B4-BE49-F238E27FC236}">
                <a16:creationId xmlns:a16="http://schemas.microsoft.com/office/drawing/2014/main" id="{9C3CC92C-7AC7-5703-77ED-E3E479ADE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913" y="3080758"/>
            <a:ext cx="3953274" cy="26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901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933D-CE2A-1507-816F-4F2F7B333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7793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900" b="1" dirty="0">
                <a:solidFill>
                  <a:srgbClr val="FF0000"/>
                </a:solidFill>
              </a:rPr>
              <a:t>HISTORY – ALEXANDER THE GREAT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sz="3600" b="1" dirty="0">
                <a:solidFill>
                  <a:srgbClr val="FF0000"/>
                </a:solidFill>
              </a:rPr>
              <a:t>356BC - 323BC</a:t>
            </a:r>
            <a:br>
              <a:rPr lang="en-GB" sz="3600" b="1" dirty="0">
                <a:solidFill>
                  <a:srgbClr val="FF0000"/>
                </a:solidFill>
              </a:rPr>
            </a:br>
            <a:br>
              <a:rPr lang="en-GB" b="1" dirty="0">
                <a:solidFill>
                  <a:srgbClr val="FF0000"/>
                </a:solidFill>
              </a:rPr>
            </a:b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Invaded and captured ancient city of Byblos</a:t>
            </a:r>
            <a:endParaRPr lang="en-A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Image result for alexander the great. Size: 157 x 175. Source: screenrant.com">
            <a:extLst>
              <a:ext uri="{FF2B5EF4-FFF2-40B4-BE49-F238E27FC236}">
                <a16:creationId xmlns:a16="http://schemas.microsoft.com/office/drawing/2014/main" id="{FF8504D8-EF33-3DE5-3C7C-03B878F13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44" y="3068925"/>
            <a:ext cx="2501661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FE31A58-5562-DB69-79CA-C1677B8C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204" y="2907102"/>
            <a:ext cx="6093049" cy="35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143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2DCC-4D2C-7C7F-9335-967D423F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100" b="1" dirty="0">
                <a:solidFill>
                  <a:srgbClr val="FF0000"/>
                </a:solidFill>
              </a:rPr>
              <a:t>HISTORY - ROMAN CONQUEST – POMPEY, </a:t>
            </a:r>
            <a:br>
              <a:rPr lang="en-US" sz="4100" b="1" dirty="0">
                <a:solidFill>
                  <a:srgbClr val="FF0000"/>
                </a:solidFill>
              </a:rPr>
            </a:br>
            <a:r>
              <a:rPr lang="en-US" sz="4100" b="1" dirty="0">
                <a:solidFill>
                  <a:srgbClr val="FF0000"/>
                </a:solidFill>
              </a:rPr>
              <a:t>64BC</a:t>
            </a:r>
          </a:p>
        </p:txBody>
      </p:sp>
      <p:pic>
        <p:nvPicPr>
          <p:cNvPr id="1028" name="Picture 4" descr="White bust">
            <a:extLst>
              <a:ext uri="{FF2B5EF4-FFF2-40B4-BE49-F238E27FC236}">
                <a16:creationId xmlns:a16="http://schemas.microsoft.com/office/drawing/2014/main" id="{3C47633E-D9C3-FE2C-7D34-AEE461A05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2504" y="320040"/>
            <a:ext cx="2569488" cy="389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statue of a person in a room&#10;&#10;Description automatically generated">
            <a:extLst>
              <a:ext uri="{FF2B5EF4-FFF2-40B4-BE49-F238E27FC236}">
                <a16:creationId xmlns:a16="http://schemas.microsoft.com/office/drawing/2014/main" id="{FC1BBB44-4A3B-EF39-265E-7D9E386DD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 flipV="1">
            <a:off x="14351000" y="-4906280"/>
            <a:ext cx="2569488" cy="1608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of Pompey">
            <a:extLst>
              <a:ext uri="{FF2B5EF4-FFF2-40B4-BE49-F238E27FC236}">
                <a16:creationId xmlns:a16="http://schemas.microsoft.com/office/drawing/2014/main" id="{2FA3D4AE-CD1A-4BDB-9FD8-A4D4D223E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60" y="839494"/>
            <a:ext cx="5397499" cy="337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473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21CB-A3B9-1096-E81D-EF0DF4B57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454" y="5062807"/>
            <a:ext cx="10515600" cy="1238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0000"/>
                </a:solidFill>
              </a:rPr>
              <a:t>HISTORY - OTTOMAN RULE</a:t>
            </a:r>
            <a:r>
              <a:rPr lang="en-US" sz="4800" b="1" dirty="0">
                <a:solidFill>
                  <a:srgbClr val="FF0000"/>
                </a:solidFill>
              </a:rPr>
              <a:t>, 1516-1918</a:t>
            </a:r>
            <a:endParaRPr lang="en-US" sz="4800" b="1" kern="1200" dirty="0">
              <a:solidFill>
                <a:srgbClr val="FF0000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50B2015-3D6D-5DF8-BCD6-BE2742C3A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r="12640" b="2"/>
          <a:stretch/>
        </p:blipFill>
        <p:spPr bwMode="auto">
          <a:xfrm>
            <a:off x="182787" y="171715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BF71A3D2-88A7-2BF6-633B-AB52B2B09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r="4919" b="-3"/>
          <a:stretch/>
        </p:blipFill>
        <p:spPr bwMode="auto">
          <a:xfrm>
            <a:off x="3180760" y="171715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CF2D9E8D-A308-6D3A-8D72-4FA1663A6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r="21244" b="2"/>
          <a:stretch/>
        </p:blipFill>
        <p:spPr bwMode="auto">
          <a:xfrm>
            <a:off x="6178733" y="195485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300D62E1-D363-70ED-E9DD-8D4DBC59F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1" r="16548" b="2"/>
          <a:stretch/>
        </p:blipFill>
        <p:spPr bwMode="auto">
          <a:xfrm rot="10800000" flipV="1">
            <a:off x="9267316" y="195485"/>
            <a:ext cx="2827865" cy="35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50BC55-C287-306B-17FF-7D43375F9C8E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-236668" y="-790643"/>
            <a:ext cx="51100" cy="3731891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215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4882</TotalTime>
  <Words>2453</Words>
  <Application>Microsoft Office PowerPoint</Application>
  <PresentationFormat>Widescreen</PresentationFormat>
  <Paragraphs>428</Paragraphs>
  <Slides>56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Aptos</vt:lpstr>
      <vt:lpstr>Aptos Display</vt:lpstr>
      <vt:lpstr>Arial</vt:lpstr>
      <vt:lpstr>Calibri</vt:lpstr>
      <vt:lpstr>Jost</vt:lpstr>
      <vt:lpstr>Office Theme</vt:lpstr>
      <vt:lpstr>PowerPoint Presentation</vt:lpstr>
      <vt:lpstr>                   LEBANON  </vt:lpstr>
      <vt:lpstr>Lebanon flag</vt:lpstr>
      <vt:lpstr>2. GEOGRAPHY</vt:lpstr>
      <vt:lpstr>3.  HISTORY – VERY ANCIENT</vt:lpstr>
      <vt:lpstr>      HISTORY - PHOENICIANS From 3300 BC – 539 AD Area called Caanan  Earliest true alphabet</vt:lpstr>
      <vt:lpstr>HISTORY – ALEXANDER THE GREAT 356BC - 323BC  Invaded and captured ancient city of Byblos</vt:lpstr>
      <vt:lpstr>HISTORY - ROMAN CONQUEST – POMPEY,  64BC</vt:lpstr>
      <vt:lpstr>HISTORY - OTTOMAN RULE, 1516-1918</vt:lpstr>
      <vt:lpstr>HISTORY – FRENCH INFLUENCE</vt:lpstr>
      <vt:lpstr>HISTORY -1932  FRENCH RELIGIOUS CENSUS</vt:lpstr>
      <vt:lpstr>HISTORY – INDEPENDENCE FROM FRANCE, 1943</vt:lpstr>
      <vt:lpstr>HISTORY – CIVIL WAR, 1975-1990</vt:lpstr>
      <vt:lpstr>4. LANGUAGES</vt:lpstr>
      <vt:lpstr>5.  RELIGION</vt:lpstr>
      <vt:lpstr>Main Religious Groups</vt:lpstr>
      <vt:lpstr>6.  GOVERNMENT - CONFESSIONALISM </vt:lpstr>
      <vt:lpstr>GOVERNMENT OFFICES,BY RELIGION</vt:lpstr>
      <vt:lpstr>GOVERNMENT – CONFESSIONALSM  2</vt:lpstr>
      <vt:lpstr>TO BE FAIRER, MPs TO BE EQUAL MUSLIM AND CHRISTIAN, SINCE 1989</vt:lpstr>
      <vt:lpstr>DEMOCRACY?</vt:lpstr>
      <vt:lpstr>OR,  AUTHORITARIAN ?</vt:lpstr>
      <vt:lpstr>PRESIDENTIAL OFFICE</vt:lpstr>
      <vt:lpstr>7. HEZBOLLAH  IN  LEBANON – MILITARY </vt:lpstr>
      <vt:lpstr>HEZBOLLAH – MILITARY  2</vt:lpstr>
      <vt:lpstr>HEZBOLLAH IN LEBANON - POLITICS</vt:lpstr>
      <vt:lpstr>HEZBOLLAH IN LEBANON - SOCIETY</vt:lpstr>
      <vt:lpstr>AN ATM AT AN HEZBOLLAH OWNED  BANK</vt:lpstr>
      <vt:lpstr>8. REFUGEES</vt:lpstr>
      <vt:lpstr>WHERE DID THEY COME FROM?</vt:lpstr>
      <vt:lpstr>REFUGEE CAMPS</vt:lpstr>
      <vt:lpstr>REFUGEE CAMPS IN LEBANON</vt:lpstr>
      <vt:lpstr>IMPACT OF REGUGEE INFLUX</vt:lpstr>
      <vt:lpstr>9. LEBANESE DIASPORA</vt:lpstr>
      <vt:lpstr>LEBANESE DIASPORA   2</vt:lpstr>
      <vt:lpstr>10.  RELATIONS WITH AUSTRALIA</vt:lpstr>
      <vt:lpstr> RELATIONS WITH AUSTRALIA -  TRADE </vt:lpstr>
      <vt:lpstr>RELATIONS WITH AUSTRALIA - IMMIGRANTS</vt:lpstr>
      <vt:lpstr>CRONULLA RIOTS, 2005</vt:lpstr>
      <vt:lpstr>FAMOUS LEBANESE AUSTRALIANS</vt:lpstr>
      <vt:lpstr>CRISES</vt:lpstr>
      <vt:lpstr>GOVERNMENT </vt:lpstr>
      <vt:lpstr>ELECTRICITY</vt:lpstr>
      <vt:lpstr>ELECTRICITY and DIESEL GENERATORS</vt:lpstr>
      <vt:lpstr>GARBAGE CRISIS</vt:lpstr>
      <vt:lpstr>“You Stink” MOVEMENT</vt:lpstr>
      <vt:lpstr>LEBANON WILDFIRES 2019</vt:lpstr>
      <vt:lpstr>BEIRUT EXPLOSION 2020</vt:lpstr>
      <vt:lpstr>BEIRUT EXPLOSION 2020</vt:lpstr>
      <vt:lpstr>FINANCIAL CRISES – UP TO 2019</vt:lpstr>
      <vt:lpstr>OCTOBER 2019 PROTEST – A CATALYST </vt:lpstr>
      <vt:lpstr>WHAT HAPPENED AFTER THE 2019 CIVIL PROTESTS? </vt:lpstr>
      <vt:lpstr>HUGE ECONOMIC REPERCUSSIONS AFTER 2019 </vt:lpstr>
      <vt:lpstr>PUBLIC HEALTH/SOCIAL CRISES </vt:lpstr>
      <vt:lpstr>WHAT ABOUT THE WEALTHY ELITE?</vt:lpstr>
      <vt:lpstr>WHERE, NOW?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 Davidson</dc:creator>
  <cp:lastModifiedBy>Ray Davidson</cp:lastModifiedBy>
  <cp:revision>35</cp:revision>
  <dcterms:created xsi:type="dcterms:W3CDTF">2024-05-15T06:15:42Z</dcterms:created>
  <dcterms:modified xsi:type="dcterms:W3CDTF">2024-07-17T00:49:29Z</dcterms:modified>
</cp:coreProperties>
</file>